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6"/>
  </p:notesMasterIdLst>
  <p:handoutMasterIdLst>
    <p:handoutMasterId r:id="rId177"/>
  </p:handoutMasterIdLst>
  <p:sldIdLst>
    <p:sldId id="256" r:id="rId2"/>
    <p:sldId id="496" r:id="rId3"/>
    <p:sldId id="379" r:id="rId4"/>
    <p:sldId id="268" r:id="rId5"/>
    <p:sldId id="350" r:id="rId6"/>
    <p:sldId id="351" r:id="rId7"/>
    <p:sldId id="293" r:id="rId8"/>
    <p:sldId id="313" r:id="rId9"/>
    <p:sldId id="335" r:id="rId10"/>
    <p:sldId id="340" r:id="rId11"/>
    <p:sldId id="341" r:id="rId12"/>
    <p:sldId id="342" r:id="rId13"/>
    <p:sldId id="343" r:id="rId14"/>
    <p:sldId id="294" r:id="rId15"/>
    <p:sldId id="315" r:id="rId16"/>
    <p:sldId id="295" r:id="rId17"/>
    <p:sldId id="296" r:id="rId18"/>
    <p:sldId id="316" r:id="rId19"/>
    <p:sldId id="358" r:id="rId20"/>
    <p:sldId id="359" r:id="rId21"/>
    <p:sldId id="459" r:id="rId22"/>
    <p:sldId id="297" r:id="rId23"/>
    <p:sldId id="317" r:id="rId24"/>
    <p:sldId id="325" r:id="rId25"/>
    <p:sldId id="318" r:id="rId26"/>
    <p:sldId id="326" r:id="rId27"/>
    <p:sldId id="344" r:id="rId28"/>
    <p:sldId id="345" r:id="rId29"/>
    <p:sldId id="346" r:id="rId30"/>
    <p:sldId id="347" r:id="rId31"/>
    <p:sldId id="319" r:id="rId32"/>
    <p:sldId id="328" r:id="rId33"/>
    <p:sldId id="336" r:id="rId34"/>
    <p:sldId id="337" r:id="rId35"/>
    <p:sldId id="338" r:id="rId36"/>
    <p:sldId id="320" r:id="rId37"/>
    <p:sldId id="329" r:id="rId38"/>
    <p:sldId id="330" r:id="rId39"/>
    <p:sldId id="339" r:id="rId40"/>
    <p:sldId id="360" r:id="rId41"/>
    <p:sldId id="361" r:id="rId42"/>
    <p:sldId id="362" r:id="rId43"/>
    <p:sldId id="363" r:id="rId44"/>
    <p:sldId id="460" r:id="rId45"/>
    <p:sldId id="364" r:id="rId46"/>
    <p:sldId id="365" r:id="rId47"/>
    <p:sldId id="366" r:id="rId48"/>
    <p:sldId id="367" r:id="rId49"/>
    <p:sldId id="368" r:id="rId50"/>
    <p:sldId id="369" r:id="rId51"/>
    <p:sldId id="370" r:id="rId52"/>
    <p:sldId id="371" r:id="rId53"/>
    <p:sldId id="372" r:id="rId54"/>
    <p:sldId id="373" r:id="rId55"/>
    <p:sldId id="457" r:id="rId56"/>
    <p:sldId id="357" r:id="rId57"/>
    <p:sldId id="374" r:id="rId58"/>
    <p:sldId id="375" r:id="rId59"/>
    <p:sldId id="376" r:id="rId60"/>
    <p:sldId id="378" r:id="rId61"/>
    <p:sldId id="380" r:id="rId62"/>
    <p:sldId id="497" r:id="rId63"/>
    <p:sldId id="381" r:id="rId64"/>
    <p:sldId id="382" r:id="rId65"/>
    <p:sldId id="383" r:id="rId66"/>
    <p:sldId id="384" r:id="rId67"/>
    <p:sldId id="385" r:id="rId68"/>
    <p:sldId id="386" r:id="rId69"/>
    <p:sldId id="387" r:id="rId70"/>
    <p:sldId id="388" r:id="rId71"/>
    <p:sldId id="389" r:id="rId72"/>
    <p:sldId id="390" r:id="rId73"/>
    <p:sldId id="391" r:id="rId74"/>
    <p:sldId id="392" r:id="rId75"/>
    <p:sldId id="393" r:id="rId76"/>
    <p:sldId id="394" r:id="rId77"/>
    <p:sldId id="395" r:id="rId78"/>
    <p:sldId id="396" r:id="rId79"/>
    <p:sldId id="397" r:id="rId80"/>
    <p:sldId id="398" r:id="rId81"/>
    <p:sldId id="399" r:id="rId82"/>
    <p:sldId id="400" r:id="rId83"/>
    <p:sldId id="401" r:id="rId84"/>
    <p:sldId id="402" r:id="rId85"/>
    <p:sldId id="403" r:id="rId86"/>
    <p:sldId id="404" r:id="rId87"/>
    <p:sldId id="405" r:id="rId88"/>
    <p:sldId id="406" r:id="rId89"/>
    <p:sldId id="407" r:id="rId90"/>
    <p:sldId id="408" r:id="rId91"/>
    <p:sldId id="409" r:id="rId92"/>
    <p:sldId id="410" r:id="rId93"/>
    <p:sldId id="411" r:id="rId94"/>
    <p:sldId id="412" r:id="rId95"/>
    <p:sldId id="413" r:id="rId96"/>
    <p:sldId id="414" r:id="rId97"/>
    <p:sldId id="415" r:id="rId98"/>
    <p:sldId id="416" r:id="rId99"/>
    <p:sldId id="417" r:id="rId100"/>
    <p:sldId id="418" r:id="rId101"/>
    <p:sldId id="419" r:id="rId102"/>
    <p:sldId id="498" r:id="rId103"/>
    <p:sldId id="420" r:id="rId104"/>
    <p:sldId id="421" r:id="rId105"/>
    <p:sldId id="422" r:id="rId106"/>
    <p:sldId id="424" r:id="rId107"/>
    <p:sldId id="425" r:id="rId108"/>
    <p:sldId id="426" r:id="rId109"/>
    <p:sldId id="427" r:id="rId110"/>
    <p:sldId id="428" r:id="rId111"/>
    <p:sldId id="429" r:id="rId112"/>
    <p:sldId id="430" r:id="rId113"/>
    <p:sldId id="431" r:id="rId114"/>
    <p:sldId id="495" r:id="rId115"/>
    <p:sldId id="432" r:id="rId116"/>
    <p:sldId id="433" r:id="rId117"/>
    <p:sldId id="434" r:id="rId118"/>
    <p:sldId id="435" r:id="rId119"/>
    <p:sldId id="436" r:id="rId120"/>
    <p:sldId id="437" r:id="rId121"/>
    <p:sldId id="438" r:id="rId122"/>
    <p:sldId id="439" r:id="rId123"/>
    <p:sldId id="440" r:id="rId124"/>
    <p:sldId id="441" r:id="rId125"/>
    <p:sldId id="455" r:id="rId126"/>
    <p:sldId id="456" r:id="rId127"/>
    <p:sldId id="461" r:id="rId128"/>
    <p:sldId id="442" r:id="rId129"/>
    <p:sldId id="499" r:id="rId130"/>
    <p:sldId id="443" r:id="rId131"/>
    <p:sldId id="444" r:id="rId132"/>
    <p:sldId id="445" r:id="rId133"/>
    <p:sldId id="446" r:id="rId134"/>
    <p:sldId id="447" r:id="rId135"/>
    <p:sldId id="448" r:id="rId136"/>
    <p:sldId id="449" r:id="rId137"/>
    <p:sldId id="450" r:id="rId138"/>
    <p:sldId id="451" r:id="rId139"/>
    <p:sldId id="452" r:id="rId140"/>
    <p:sldId id="453" r:id="rId141"/>
    <p:sldId id="454" r:id="rId142"/>
    <p:sldId id="462" r:id="rId143"/>
    <p:sldId id="463" r:id="rId144"/>
    <p:sldId id="464" r:id="rId145"/>
    <p:sldId id="465" r:id="rId146"/>
    <p:sldId id="466" r:id="rId147"/>
    <p:sldId id="467" r:id="rId148"/>
    <p:sldId id="468" r:id="rId149"/>
    <p:sldId id="469" r:id="rId150"/>
    <p:sldId id="470" r:id="rId151"/>
    <p:sldId id="471" r:id="rId152"/>
    <p:sldId id="472" r:id="rId153"/>
    <p:sldId id="473" r:id="rId154"/>
    <p:sldId id="474" r:id="rId155"/>
    <p:sldId id="475" r:id="rId156"/>
    <p:sldId id="476" r:id="rId157"/>
    <p:sldId id="477" r:id="rId158"/>
    <p:sldId id="478" r:id="rId159"/>
    <p:sldId id="479" r:id="rId160"/>
    <p:sldId id="480" r:id="rId161"/>
    <p:sldId id="481" r:id="rId162"/>
    <p:sldId id="482" r:id="rId163"/>
    <p:sldId id="483" r:id="rId164"/>
    <p:sldId id="484" r:id="rId165"/>
    <p:sldId id="485" r:id="rId166"/>
    <p:sldId id="486" r:id="rId167"/>
    <p:sldId id="487" r:id="rId168"/>
    <p:sldId id="488" r:id="rId169"/>
    <p:sldId id="489" r:id="rId170"/>
    <p:sldId id="490" r:id="rId171"/>
    <p:sldId id="491" r:id="rId172"/>
    <p:sldId id="492" r:id="rId173"/>
    <p:sldId id="493" r:id="rId174"/>
    <p:sldId id="494" r:id="rId175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33CC33"/>
    <a:srgbClr val="66FF33"/>
    <a:srgbClr val="0000FF"/>
    <a:srgbClr val="FFFF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1" autoAdjust="0"/>
    <p:restoredTop sz="90929"/>
  </p:normalViewPr>
  <p:slideViewPr>
    <p:cSldViewPr>
      <p:cViewPr varScale="1">
        <p:scale>
          <a:sx n="106" d="100"/>
          <a:sy n="106" d="100"/>
        </p:scale>
        <p:origin x="-179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587" cy="49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915" y="1"/>
            <a:ext cx="2946674" cy="49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29"/>
            <a:ext cx="2945587" cy="49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915" y="9429729"/>
            <a:ext cx="2946674" cy="49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E5BD16E4-A5F1-4E6C-9115-1918CAF09C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86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61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915" y="1"/>
            <a:ext cx="2946674" cy="4961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7B1BA-D975-4611-92F4-D680790D4A40}" type="datetimeFigureOut">
              <a:rPr lang="en-US" smtClean="0"/>
              <a:pPr/>
              <a:t>10/2/2014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333" y="4716023"/>
            <a:ext cx="5439010" cy="4467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29"/>
            <a:ext cx="2945587" cy="4961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915" y="9429729"/>
            <a:ext cx="2946674" cy="4961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06493-6CDD-4030-B691-BDE9755B5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31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the start of each topic I always give out a copy of the syllabus for the topic and the definitions that need to be</a:t>
            </a:r>
            <a:r>
              <a:rPr lang="en-US" baseline="0" dirty="0" smtClean="0"/>
              <a:t> learnt.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6493-6CDD-4030-B691-BDE9755B563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Again, get a student to sketch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6493-6CDD-4030-B691-BDE9755B563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Again, get a student to sketch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6493-6CDD-4030-B691-BDE9755B563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CF3E50-7BD9-4255-937F-4E7BF5BBE4F8}" type="slidenum">
              <a:rPr lang="en-US"/>
              <a:pPr/>
              <a:t>47</a:t>
            </a:fld>
            <a:endParaRPr lang="en-US"/>
          </a:p>
        </p:txBody>
      </p:sp>
      <p:sp>
        <p:nvSpPr>
          <p:cNvPr id="7782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7829" name="Slide Number Placeholder 3"/>
          <p:cNvSpPr txBox="1">
            <a:spLocks noGrp="1"/>
          </p:cNvSpPr>
          <p:nvPr/>
        </p:nvSpPr>
        <p:spPr bwMode="auto">
          <a:xfrm>
            <a:off x="3851002" y="9427409"/>
            <a:ext cx="2945587" cy="49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51" tIns="47425" rIns="94851" bIns="47425" anchor="b"/>
          <a:lstStyle/>
          <a:p>
            <a:pPr algn="r"/>
            <a:fld id="{6A29E600-5EA1-4FE7-B809-FB550E3E6E23}" type="slidenum">
              <a:rPr lang="en-US" sz="1200"/>
              <a:pPr algn="r"/>
              <a:t>47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B965D0-EB7B-44D8-A69A-CCAEF620FC5B}" type="slidenum">
              <a:rPr lang="en-US"/>
              <a:pPr/>
              <a:t>48</a:t>
            </a:fld>
            <a:endParaRPr lang="en-US"/>
          </a:p>
        </p:txBody>
      </p:sp>
      <p:sp>
        <p:nvSpPr>
          <p:cNvPr id="7885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8853" name="Slide Number Placeholder 3"/>
          <p:cNvSpPr txBox="1">
            <a:spLocks noGrp="1"/>
          </p:cNvSpPr>
          <p:nvPr/>
        </p:nvSpPr>
        <p:spPr bwMode="auto">
          <a:xfrm>
            <a:off x="3851002" y="9427409"/>
            <a:ext cx="2945587" cy="49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51" tIns="47425" rIns="94851" bIns="47425" anchor="b"/>
          <a:lstStyle/>
          <a:p>
            <a:pPr algn="r"/>
            <a:fld id="{B3E7AAB7-5E6B-4CA9-8056-803F505F9C2A}" type="slidenum">
              <a:rPr lang="en-US" sz="1200"/>
              <a:pPr algn="r"/>
              <a:t>48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0D905E-DBCC-4623-9E87-AED862DC9398}" type="slidenum">
              <a:rPr lang="en-US"/>
              <a:pPr/>
              <a:t>49</a:t>
            </a:fld>
            <a:endParaRPr lang="en-US"/>
          </a:p>
        </p:txBody>
      </p:sp>
      <p:sp>
        <p:nvSpPr>
          <p:cNvPr id="7987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9877" name="Slide Number Placeholder 3"/>
          <p:cNvSpPr txBox="1">
            <a:spLocks noGrp="1"/>
          </p:cNvSpPr>
          <p:nvPr/>
        </p:nvSpPr>
        <p:spPr bwMode="auto">
          <a:xfrm>
            <a:off x="3851002" y="9427409"/>
            <a:ext cx="2945587" cy="49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51" tIns="47425" rIns="94851" bIns="47425" anchor="b"/>
          <a:lstStyle/>
          <a:p>
            <a:pPr algn="r"/>
            <a:fld id="{C24D82DA-5B4C-470F-A551-B34BBBE74BF7}" type="slidenum">
              <a:rPr lang="en-US" sz="1200"/>
              <a:pPr algn="r"/>
              <a:t>49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087FC7-878F-4E8D-86AD-9396970028B8}" type="slidenum">
              <a:rPr lang="en-US"/>
              <a:pPr/>
              <a:t>50</a:t>
            </a:fld>
            <a:endParaRPr lang="en-US"/>
          </a:p>
        </p:txBody>
      </p:sp>
      <p:sp>
        <p:nvSpPr>
          <p:cNvPr id="808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90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901" name="Slide Number Placeholder 3"/>
          <p:cNvSpPr txBox="1">
            <a:spLocks noGrp="1"/>
          </p:cNvSpPr>
          <p:nvPr/>
        </p:nvSpPr>
        <p:spPr bwMode="auto">
          <a:xfrm>
            <a:off x="3851002" y="9427409"/>
            <a:ext cx="2945587" cy="49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51" tIns="47425" rIns="94851" bIns="47425" anchor="b"/>
          <a:lstStyle/>
          <a:p>
            <a:pPr algn="r"/>
            <a:fld id="{D60DF19B-D28F-45B8-AFCA-8F889F3F290B}" type="slidenum">
              <a:rPr lang="en-US" sz="1200"/>
              <a:pPr algn="r"/>
              <a:t>50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FFB086-B817-409E-821A-7D96B14A370A}" type="slidenum">
              <a:rPr lang="en-US"/>
              <a:pPr/>
              <a:t>51</a:t>
            </a:fld>
            <a:endParaRPr lang="en-US"/>
          </a:p>
        </p:txBody>
      </p:sp>
      <p:sp>
        <p:nvSpPr>
          <p:cNvPr id="8192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5" name="Slide Number Placeholder 3"/>
          <p:cNvSpPr txBox="1">
            <a:spLocks noGrp="1"/>
          </p:cNvSpPr>
          <p:nvPr/>
        </p:nvSpPr>
        <p:spPr bwMode="auto">
          <a:xfrm>
            <a:off x="3851002" y="9427409"/>
            <a:ext cx="2945587" cy="49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51" tIns="47425" rIns="94851" bIns="47425" anchor="b"/>
          <a:lstStyle/>
          <a:p>
            <a:pPr algn="r"/>
            <a:fld id="{CEA2186A-85A1-45CB-8FD7-0751E95085F4}" type="slidenum">
              <a:rPr lang="en-US" sz="1200"/>
              <a:pPr algn="r"/>
              <a:t>51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D46F43-4870-4FA9-9FB9-08A366FA2484}" type="slidenum">
              <a:rPr lang="en-US"/>
              <a:pPr/>
              <a:t>52</a:t>
            </a:fld>
            <a:endParaRPr lang="en-US"/>
          </a:p>
        </p:txBody>
      </p:sp>
      <p:sp>
        <p:nvSpPr>
          <p:cNvPr id="829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2949" name="Slide Number Placeholder 3"/>
          <p:cNvSpPr txBox="1">
            <a:spLocks noGrp="1"/>
          </p:cNvSpPr>
          <p:nvPr/>
        </p:nvSpPr>
        <p:spPr bwMode="auto">
          <a:xfrm>
            <a:off x="3851002" y="9427409"/>
            <a:ext cx="2945587" cy="49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51" tIns="47425" rIns="94851" bIns="47425" anchor="b"/>
          <a:lstStyle/>
          <a:p>
            <a:pPr algn="r"/>
            <a:fld id="{97E1FB4E-15C8-405B-A395-DFE6A1E1227A}" type="slidenum">
              <a:rPr lang="en-US" sz="1200"/>
              <a:pPr algn="r"/>
              <a:t>52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2D9C00-1E70-4C32-9E76-9249269A639B}" type="slidenum">
              <a:rPr lang="en-US"/>
              <a:pPr/>
              <a:t>53</a:t>
            </a:fld>
            <a:endParaRPr lang="en-US"/>
          </a:p>
        </p:txBody>
      </p:sp>
      <p:sp>
        <p:nvSpPr>
          <p:cNvPr id="8397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3973" name="Slide Number Placeholder 3"/>
          <p:cNvSpPr txBox="1">
            <a:spLocks noGrp="1"/>
          </p:cNvSpPr>
          <p:nvPr/>
        </p:nvSpPr>
        <p:spPr bwMode="auto">
          <a:xfrm>
            <a:off x="3851002" y="9427409"/>
            <a:ext cx="2945587" cy="49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51" tIns="47425" rIns="94851" bIns="47425" anchor="b"/>
          <a:lstStyle/>
          <a:p>
            <a:pPr algn="r"/>
            <a:fld id="{D7589904-13F4-45BA-98A9-954714023508}" type="slidenum">
              <a:rPr lang="en-US" sz="1200"/>
              <a:pPr algn="r"/>
              <a:t>53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2EC8B1-4A50-4E32-830B-D67DC52A9FE7}" type="slidenum">
              <a:rPr lang="en-US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Students line up in the corridor every </a:t>
            </a:r>
            <a:r>
              <a:rPr lang="en-US" dirty="0" err="1" smtClean="0"/>
              <a:t>metre</a:t>
            </a:r>
            <a:r>
              <a:rPr lang="en-US" dirty="0" smtClean="0"/>
              <a:t> or 2 </a:t>
            </a:r>
            <a:r>
              <a:rPr lang="en-US" dirty="0" err="1" smtClean="0"/>
              <a:t>metres</a:t>
            </a:r>
            <a:r>
              <a:rPr lang="en-US" dirty="0" smtClean="0"/>
              <a:t>. I</a:t>
            </a:r>
            <a:r>
              <a:rPr lang="en-US" baseline="0" dirty="0" smtClean="0"/>
              <a:t> walk past them at a slow constant speed, fast constant speed, and accelerating. They stop watch after I go past (having all started as I start to move). We then go back in class and plot the distance/time graphs for each motion.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6493-6CDD-4030-B691-BDE9755B563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A41F2A-56DF-4D0D-89AE-D0677A174406}" type="slidenum">
              <a:rPr lang="en-US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74AB21-A2BB-4EBD-B144-F7FD3C2472B9}" type="slidenum">
              <a:rPr lang="en-US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98FE8F-4444-4F51-84C5-44849D06413F}" type="slidenum">
              <a:rPr lang="en-US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0489C9-A55A-4856-BEAA-A0B292857245}" type="slidenum">
              <a:rPr lang="en-US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2D98B6-6016-4FD6-BCDC-8140ABCF4CE6}" type="slidenum">
              <a:rPr lang="en-US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4D511F-ADA8-47F6-89E5-DD6FC9B43445}" type="slidenum">
              <a:rPr lang="en-US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8EC6EC-0304-4686-8E71-7BDF63E88E7B}" type="slidenum">
              <a:rPr lang="en-US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F3D6D7-7456-4E2A-BD6D-8412406CB8BD}" type="slidenum">
              <a:rPr lang="en-US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41FDD9-E002-4C8B-A1C3-998C89D8CCA7}" type="slidenum">
              <a:rPr lang="en-US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909C14-4D76-46FE-8982-08104B05DC73}" type="slidenum">
              <a:rPr lang="en-US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students</a:t>
            </a:r>
            <a:r>
              <a:rPr lang="en-US" baseline="0" dirty="0" smtClean="0"/>
              <a:t> to come up and sketch the graph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6493-6CDD-4030-B691-BDE9755B563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8C05DB-AB4F-497E-8D35-6E7FE3B3298C}" type="slidenum">
              <a:rPr lang="en-US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FE78B0-C06B-4817-A6D8-698FE70F6ECE}" type="slidenum">
              <a:rPr lang="en-US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6579BA-6DAE-408F-B344-CBB317819C6F}" type="slidenum">
              <a:rPr lang="en-US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FA768B-0C32-4E69-808F-7FBCBDE1FEF9}" type="slidenum">
              <a:rPr lang="en-US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5614B-AF22-4CB5-BF7A-835A057A35C1}" type="slidenum">
              <a:rPr lang="en-US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4DEE01-2104-4085-B4A2-90474869A695}" type="slidenum">
              <a:rPr lang="en-US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410124-E822-4871-8314-4325DAE52B4A}" type="slidenum">
              <a:rPr lang="en-US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87274E-48CA-40FE-8E53-27DF0F2052EA}" type="slidenum">
              <a:rPr lang="en-US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87C1F6-F2AE-46E8-9D77-62FFFA899034}" type="slidenum">
              <a:rPr lang="en-US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CD80AC-81FE-4C42-B2EE-05FAAD04AE85}" type="slidenum">
              <a:rPr lang="en-US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Again, ask someone to come up and sketch</a:t>
            </a:r>
            <a:r>
              <a:rPr lang="en-US" baseline="0" dirty="0" smtClean="0"/>
              <a:t> the graph.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6493-6CDD-4030-B691-BDE9755B563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8FF794-43CE-4CC1-B043-3F2D380357C7}" type="slidenum">
              <a:rPr lang="en-US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AB3E54-FD41-460D-A02E-23CFDBC6379F}" type="slidenum">
              <a:rPr lang="en-US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A095BF-F72E-446F-8FDE-B5BF6213AC2C}" type="slidenum">
              <a:rPr lang="en-US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66D68-9F78-4B1C-95C1-DA4EFC72F861}" type="slidenum">
              <a:rPr lang="en-US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F0638C-2A69-443A-B1EA-5E21008E2AA5}" type="slidenum">
              <a:rPr lang="en-US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6B6248-38E6-4421-8776-24E7CC32BAB1}" type="slidenum">
              <a:rPr lang="en-US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0016EB-B839-420A-A446-425355DF2EBB}" type="slidenum">
              <a:rPr lang="en-US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62C73D-E133-49E5-B0C3-4AC2F0989EAF}" type="slidenum">
              <a:rPr lang="en-US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86F01D-05D8-4EF6-ABDE-633E72475810}" type="slidenum">
              <a:rPr lang="en-US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192FDE-477D-4F55-8443-5E198091CF95}" type="slidenum">
              <a:rPr lang="en-US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Again, ask someone to come up and sketch</a:t>
            </a:r>
            <a:r>
              <a:rPr lang="en-US" baseline="0" dirty="0" smtClean="0"/>
              <a:t> the graph.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6493-6CDD-4030-B691-BDE9755B563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33F753-0462-47EA-8551-20B3CB54C593}" type="slidenum">
              <a:rPr lang="en-US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022B87-81AA-4D84-ADF7-2B47CF1348E1}" type="slidenum">
              <a:rPr lang="en-US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ABFDFC-FC04-4D01-AC3A-4E77208D9D9A}" type="slidenum">
              <a:rPr lang="en-US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DF3CF1-B7F3-4A01-B2FB-EE12DF951F9A}" type="slidenum">
              <a:rPr lang="en-US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FD1C8-9F86-4D29-A7E6-661A80D7DDD7}" type="slidenum">
              <a:rPr lang="en-US"/>
              <a:pPr/>
              <a:t>106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 smtClean="0">
                <a:latin typeface="Arial" charset="0"/>
              </a:rPr>
              <a:t>You can demonstrate this with monkey-hunter apparatus or a ruler and two coins.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70DB0-012A-40E6-AB1A-D0174EFE4123}" type="slidenum">
              <a:rPr lang="en-US"/>
              <a:pPr/>
              <a:t>107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89F5E3-E8D2-440C-91B1-A049757BEAC6}" type="slidenum">
              <a:rPr lang="en-US"/>
              <a:pPr/>
              <a:t>108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3A799F-527F-4196-AC79-54F44596FD31}" type="slidenum">
              <a:rPr lang="en-US"/>
              <a:pPr/>
              <a:t>109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B0EBEC-8CCE-4D49-9E59-FACAD409990B}" type="slidenum">
              <a:rPr lang="en-US"/>
              <a:pPr/>
              <a:t>110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BDAC9D-E8C4-4CB8-960F-9EB72AF743C2}" type="slidenum">
              <a:rPr lang="en-US"/>
              <a:pPr/>
              <a:t>111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Again, ask someone to come up and sketch</a:t>
            </a:r>
            <a:r>
              <a:rPr lang="en-US" baseline="0" dirty="0" smtClean="0"/>
              <a:t> the graph.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6493-6CDD-4030-B691-BDE9755B563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BC0EF5-6DE1-44C0-91B6-8472EF8721B6}" type="slidenum">
              <a:rPr lang="en-US"/>
              <a:pPr/>
              <a:t>112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660566-70A0-44BC-ADE1-13BC89AD10E6}" type="slidenum">
              <a:rPr lang="en-US"/>
              <a:pPr/>
              <a:t>113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6493-6CDD-4030-B691-BDE9755B563F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845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9CC7DB-E716-4B78-A151-4152F6308A6B}" type="slidenum">
              <a:rPr lang="en-US"/>
              <a:pPr/>
              <a:t>115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E6F349-A89E-4ED9-8CA1-95A001A4DF01}" type="slidenum">
              <a:rPr lang="en-US"/>
              <a:pPr/>
              <a:t>116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6659F-BB9B-480C-B4CA-5A98B7A45648}" type="slidenum">
              <a:rPr lang="en-US"/>
              <a:pPr/>
              <a:t>117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52FED8-7D75-488E-8B2F-AB3751A6A053}" type="slidenum">
              <a:rPr lang="en-US"/>
              <a:pPr/>
              <a:t>118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911735-DC9C-449D-9F83-09C8C284991A}" type="slidenum">
              <a:rPr lang="en-US"/>
              <a:pPr/>
              <a:t>119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D214DF-7A11-4341-A53D-52F327490D36}" type="slidenum">
              <a:rPr lang="en-US"/>
              <a:pPr/>
              <a:t>120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1C13B6-5B87-4536-A5C3-89DE021BC590}" type="slidenum">
              <a:rPr lang="en-US"/>
              <a:pPr/>
              <a:t>121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Again, get a student to sketch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6493-6CDD-4030-B691-BDE9755B563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1758C7-9D67-4601-ACA6-E03BE8164BE4}" type="slidenum">
              <a:rPr lang="en-US"/>
              <a:pPr/>
              <a:t>122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C9C16-591A-448E-874C-8E430D9E1657}" type="slidenum">
              <a:rPr lang="en-US"/>
              <a:pPr/>
              <a:t>123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E50C26-112C-4655-B879-ADF8F634A1E1}" type="slidenum">
              <a:rPr lang="en-US"/>
              <a:pPr/>
              <a:t>124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E50C26-112C-4655-B879-ADF8F634A1E1}" type="slidenum">
              <a:rPr lang="en-US"/>
              <a:pPr/>
              <a:t>125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E50C26-112C-4655-B879-ADF8F634A1E1}" type="slidenum">
              <a:rPr lang="en-US"/>
              <a:pPr/>
              <a:t>126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E50C26-112C-4655-B879-ADF8F634A1E1}" type="slidenum">
              <a:rPr lang="en-US"/>
              <a:pPr/>
              <a:t>127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81ACD-5B29-486C-9ADF-85A28CE46799}" type="slidenum">
              <a:rPr lang="en-US"/>
              <a:pPr/>
              <a:t>128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31A8DE-9CCC-40C6-BE0A-465EBE4BB41B}" type="slidenum">
              <a:rPr lang="en-US"/>
              <a:pPr/>
              <a:t>141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Again, get a student to sketch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6493-6CDD-4030-B691-BDE9755B563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Again, get a student to sketch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6493-6CDD-4030-B691-BDE9755B563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1D0679-E7AA-4F40-81D0-44AA026F148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0C260-5A04-4BA6-871B-38891103016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1CE0C1-1522-4E46-8208-90AF97626AD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BF72CF-0D86-433B-93A5-6BA9239E55F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D8F6CF-9CFC-48C6-8F48-76BE2DAA43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2609F-C94C-47C2-88F0-982FF4CA3EF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73FFA0-9EFB-4EE6-94E4-EC30309166A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161F23-1654-4F79-9F9B-A63DFEB0FC7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4213FA-0913-4EA1-A9E8-72B74652BD0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29A1F7-2C9E-4E65-8311-A9E01776818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4657E-26BE-44E6-9360-225A4144E4D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C82F31-78B0-4015-AD3F-092286E069D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7F238D-B993-451D-8CD4-953F0489CBB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52625B5-C458-4E1A-A5C4-38F9675554DC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-uUsUaPJUc0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2tiOmp1BE8Y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8.wm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7.wmf"/><Relationship Id="rId5" Type="http://schemas.openxmlformats.org/officeDocument/2006/relationships/image" Target="../media/image14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w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8305800" cy="1143000"/>
          </a:xfrm>
        </p:spPr>
        <p:txBody>
          <a:bodyPr/>
          <a:lstStyle/>
          <a:p>
            <a:pPr algn="l" eaLnBrk="1" hangingPunct="1"/>
            <a:r>
              <a:rPr lang="pl-PL" dirty="0" smtClean="0"/>
              <a:t>Topic 2 : Mechanics</a:t>
            </a:r>
            <a:endParaRPr lang="en-GB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" name="Picture 5" descr="Flying car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2667000"/>
            <a:ext cx="8195733" cy="4610100"/>
          </a:xfrm>
          <a:prstGeom prst="rect">
            <a:avLst/>
          </a:prstGeom>
        </p:spPr>
      </p:pic>
      <p:sp>
        <p:nvSpPr>
          <p:cNvPr id="2053" name="AutoShape 6"/>
          <p:cNvSpPr>
            <a:spLocks noChangeArrowheads="1"/>
          </p:cNvSpPr>
          <p:nvPr/>
        </p:nvSpPr>
        <p:spPr bwMode="auto">
          <a:xfrm>
            <a:off x="4953000" y="228600"/>
            <a:ext cx="3886200" cy="2743200"/>
          </a:xfrm>
          <a:prstGeom prst="wedgeRoundRectCallout">
            <a:avLst>
              <a:gd name="adj1" fmla="val -66085"/>
              <a:gd name="adj2" fmla="val 93248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dirty="0"/>
              <a:t>Can you put the syllabus</a:t>
            </a:r>
            <a:r>
              <a:rPr lang="pl-PL" sz="3200" dirty="0"/>
              <a:t> and </a:t>
            </a:r>
            <a:r>
              <a:rPr lang="en-US" sz="3200" dirty="0"/>
              <a:t>definition sheet in your folders for our new topic</a:t>
            </a:r>
            <a:endParaRPr lang="pl-PL" sz="3200" dirty="0"/>
          </a:p>
          <a:p>
            <a:pPr algn="ctr"/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Constant speed</a:t>
            </a:r>
            <a:endParaRPr lang="en-GB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distance</a:t>
            </a:r>
            <a:endParaRPr lang="en-GB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 flipV="1">
            <a:off x="685800" y="1981200"/>
            <a:ext cx="7772400" cy="411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273" name="Picture 9" descr="dexterslaborato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4876800"/>
            <a:ext cx="1011238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AutoShape 10"/>
          <p:cNvSpPr>
            <a:spLocks noChangeArrowheads="1"/>
          </p:cNvSpPr>
          <p:nvPr/>
        </p:nvSpPr>
        <p:spPr bwMode="auto">
          <a:xfrm>
            <a:off x="4267200" y="1752600"/>
            <a:ext cx="3352800" cy="2667000"/>
          </a:xfrm>
          <a:prstGeom prst="cloudCallout">
            <a:avLst>
              <a:gd name="adj1" fmla="val 41574"/>
              <a:gd name="adj2" fmla="val 67560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/>
              <a:t>How would the graph look different for a faster constant speed?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9/11</a:t>
            </a:r>
            <a:endParaRPr lang="en-GB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v = u + at</a:t>
            </a:r>
            <a:endParaRPr lang="pl-PL" baseline="30000" dirty="0" smtClean="0"/>
          </a:p>
          <a:p>
            <a:r>
              <a:rPr lang="pl-PL" dirty="0" smtClean="0"/>
              <a:t>v = 0 + 9.8 x 9.2</a:t>
            </a:r>
          </a:p>
          <a:p>
            <a:r>
              <a:rPr lang="pl-PL" dirty="0" smtClean="0"/>
              <a:t>v = 90.2 m.s</a:t>
            </a:r>
            <a:r>
              <a:rPr lang="pl-PL" baseline="30000" dirty="0" smtClean="0"/>
              <a:t>-1</a:t>
            </a:r>
            <a:r>
              <a:rPr lang="pl-PL" dirty="0" smtClean="0"/>
              <a:t> (325 km.h</a:t>
            </a:r>
            <a:r>
              <a:rPr lang="pl-PL" baseline="30000" dirty="0" smtClean="0"/>
              <a:t>-1</a:t>
            </a:r>
            <a:r>
              <a:rPr lang="pl-PL" dirty="0" smtClean="0"/>
              <a:t>)</a:t>
            </a:r>
            <a:endParaRPr lang="en-US" dirty="0" smtClean="0"/>
          </a:p>
          <a:p>
            <a:r>
              <a:rPr lang="en-US" dirty="0" smtClean="0"/>
              <a:t>(Assuming no air resistance)</a:t>
            </a:r>
            <a:endParaRPr lang="pl-PL" dirty="0" smtClean="0"/>
          </a:p>
          <a:p>
            <a:endParaRPr lang="en-GB" dirty="0" smtClean="0"/>
          </a:p>
        </p:txBody>
      </p:sp>
      <p:pic>
        <p:nvPicPr>
          <p:cNvPr id="43012" name="Picture 5" descr="FallingMan_060829015536020_wideweb__300x430,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955800"/>
            <a:ext cx="319405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Let’s </a:t>
            </a:r>
            <a:r>
              <a:rPr lang="pl-PL" smtClean="0"/>
              <a:t>do some </a:t>
            </a:r>
            <a:r>
              <a:rPr lang="en-US" smtClean="0"/>
              <a:t>questions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90800"/>
            <a:ext cx="5987090" cy="3933825"/>
          </a:xfrm>
        </p:spPr>
      </p:pic>
      <p:sp>
        <p:nvSpPr>
          <p:cNvPr id="44037" name="AutoShape 6"/>
          <p:cNvSpPr>
            <a:spLocks noChangeArrowheads="1"/>
          </p:cNvSpPr>
          <p:nvPr/>
        </p:nvSpPr>
        <p:spPr bwMode="auto">
          <a:xfrm>
            <a:off x="6705600" y="1752600"/>
            <a:ext cx="2057400" cy="1905000"/>
          </a:xfrm>
          <a:prstGeom prst="wedgeRoundRectCallout">
            <a:avLst>
              <a:gd name="adj1" fmla="val -179578"/>
              <a:gd name="adj2" fmla="val 12143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dirty="0" smtClean="0"/>
              <a:t>2.1 </a:t>
            </a:r>
            <a:r>
              <a:rPr lang="pl-PL" dirty="0" smtClean="0"/>
              <a:t>Basic </a:t>
            </a:r>
            <a:r>
              <a:rPr lang="pl-PL" dirty="0"/>
              <a:t>suvat </a:t>
            </a:r>
            <a:r>
              <a:rPr lang="pl-PL" dirty="0" smtClean="0"/>
              <a:t>questions </a:t>
            </a:r>
            <a:r>
              <a:rPr lang="pl-PL" dirty="0"/>
              <a:t>worksheet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HOMEWORK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62200"/>
            <a:ext cx="4817745" cy="4114800"/>
          </a:xfrm>
        </p:spPr>
      </p:pic>
      <p:sp>
        <p:nvSpPr>
          <p:cNvPr id="5" name="Rounded Rectangular Callout 4"/>
          <p:cNvSpPr/>
          <p:nvPr/>
        </p:nvSpPr>
        <p:spPr>
          <a:xfrm>
            <a:off x="5029200" y="1752600"/>
            <a:ext cx="3657600" cy="1905000"/>
          </a:xfrm>
          <a:prstGeom prst="wedgeRoundRectCallout">
            <a:avLst>
              <a:gd name="adj1" fmla="val -93201"/>
              <a:gd name="adj2" fmla="val 83216"/>
              <a:gd name="adj3" fmla="val 16667"/>
            </a:avLst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Finish the SUVAT questions for next lesson (Thursday)</a:t>
            </a:r>
            <a:endParaRPr lang="en-GB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2639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Make your own questions!</a:t>
            </a:r>
            <a:endParaRPr lang="en-GB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mtClean="0"/>
              <a:t>Using the Guinness Book of records (or similar)</a:t>
            </a: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2.1 Measuring “g” investigation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676400"/>
            <a:ext cx="4267200" cy="47853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lesson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Projectile motion</a:t>
            </a:r>
            <a:endParaRPr lang="en-US" dirty="0"/>
          </a:p>
        </p:txBody>
      </p:sp>
      <p:pic>
        <p:nvPicPr>
          <p:cNvPr id="4" name="Picture 3" descr="Baxter gif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2819400"/>
            <a:ext cx="5464098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79613" y="4652963"/>
            <a:ext cx="358775" cy="144462"/>
            <a:chOff x="2109" y="2931"/>
            <a:chExt cx="226" cy="91"/>
          </a:xfrm>
        </p:grpSpPr>
        <p:sp>
          <p:nvSpPr>
            <p:cNvPr id="3085" name="Rectangle 3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6" name="Oval 4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7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Amazing facts!</a:t>
            </a:r>
            <a:endParaRPr lang="en-US" smtClean="0"/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If a gun is fired horizontally, and at the same time a bullet is dropped from the same height</a:t>
            </a:r>
            <a:r>
              <a:rPr lang="pl-PL" smtClean="0"/>
              <a:t>, which bullet hits the ground first?</a:t>
            </a:r>
            <a:endParaRPr lang="en-GB" smtClean="0"/>
          </a:p>
          <a:p>
            <a:pPr eaLnBrk="1" hangingPunct="1">
              <a:buFontTx/>
              <a:buNone/>
            </a:pPr>
            <a:endParaRPr lang="en-GB" smtClean="0"/>
          </a:p>
          <a:p>
            <a:pPr eaLnBrk="1" hangingPunct="1">
              <a:buFontTx/>
              <a:buNone/>
            </a:pPr>
            <a:endParaRPr lang="en-GB" smtClean="0"/>
          </a:p>
          <a:p>
            <a:pPr eaLnBrk="1" hangingPunct="1">
              <a:buFontTx/>
              <a:buNone/>
            </a:pPr>
            <a:endParaRPr lang="en-GB" smtClean="0"/>
          </a:p>
          <a:p>
            <a:pPr algn="ctr" eaLnBrk="1" hangingPunct="1">
              <a:buFontTx/>
              <a:buNone/>
            </a:pPr>
            <a:endParaRPr lang="en-US" sz="5400" smtClean="0"/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0" y="6308725"/>
            <a:ext cx="9144000" cy="72072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00113" y="4581525"/>
            <a:ext cx="1150937" cy="503238"/>
            <a:chOff x="567" y="2886"/>
            <a:chExt cx="725" cy="317"/>
          </a:xfrm>
        </p:grpSpPr>
        <p:sp>
          <p:nvSpPr>
            <p:cNvPr id="3082" name="AutoShape 9"/>
            <p:cNvSpPr>
              <a:spLocks noChangeArrowheads="1"/>
            </p:cNvSpPr>
            <p:nvPr/>
          </p:nvSpPr>
          <p:spPr bwMode="auto">
            <a:xfrm>
              <a:off x="567" y="3022"/>
              <a:ext cx="272" cy="181"/>
            </a:xfrm>
            <a:prstGeom prst="parallelogram">
              <a:avLst>
                <a:gd name="adj" fmla="val 37569"/>
              </a:avLst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3" name="Rectangle 10"/>
            <p:cNvSpPr>
              <a:spLocks noChangeArrowheads="1"/>
            </p:cNvSpPr>
            <p:nvPr/>
          </p:nvSpPr>
          <p:spPr bwMode="auto">
            <a:xfrm>
              <a:off x="612" y="2931"/>
              <a:ext cx="680" cy="91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4" name="Rectangle 11"/>
            <p:cNvSpPr>
              <a:spLocks noChangeArrowheads="1"/>
            </p:cNvSpPr>
            <p:nvPr/>
          </p:nvSpPr>
          <p:spPr bwMode="auto">
            <a:xfrm>
              <a:off x="1202" y="2886"/>
              <a:ext cx="45" cy="45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23850" y="4652963"/>
            <a:ext cx="358775" cy="144462"/>
            <a:chOff x="2109" y="2931"/>
            <a:chExt cx="226" cy="91"/>
          </a:xfrm>
        </p:grpSpPr>
        <p:sp>
          <p:nvSpPr>
            <p:cNvPr id="3080" name="Rectangle 13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1" name="Oval 14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79613" y="4652963"/>
            <a:ext cx="358775" cy="144462"/>
            <a:chOff x="2109" y="2931"/>
            <a:chExt cx="226" cy="91"/>
          </a:xfrm>
        </p:grpSpPr>
        <p:sp>
          <p:nvSpPr>
            <p:cNvPr id="4115" name="Rectangle 3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6" name="Oval 4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09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Amazing facts!</a:t>
            </a:r>
            <a:endParaRPr lang="en-US" smtClean="0"/>
          </a:p>
        </p:txBody>
      </p:sp>
      <p:sp>
        <p:nvSpPr>
          <p:cNvPr id="410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4050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  <a:p>
            <a:pPr eaLnBrk="1" hangingPunct="1">
              <a:buFontTx/>
              <a:buNone/>
            </a:pPr>
            <a:endParaRPr lang="en-GB" smtClean="0"/>
          </a:p>
          <a:p>
            <a:pPr eaLnBrk="1" hangingPunct="1">
              <a:buFontTx/>
              <a:buNone/>
            </a:pPr>
            <a:endParaRPr lang="en-GB" smtClean="0"/>
          </a:p>
          <a:p>
            <a:pPr eaLnBrk="1" hangingPunct="1">
              <a:buFontTx/>
              <a:buNone/>
            </a:pPr>
            <a:endParaRPr lang="en-GB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6308725"/>
            <a:ext cx="9144000" cy="72072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00113" y="4581525"/>
            <a:ext cx="1150937" cy="503238"/>
            <a:chOff x="567" y="2886"/>
            <a:chExt cx="725" cy="317"/>
          </a:xfrm>
        </p:grpSpPr>
        <p:sp>
          <p:nvSpPr>
            <p:cNvPr id="4112" name="AutoShape 9"/>
            <p:cNvSpPr>
              <a:spLocks noChangeArrowheads="1"/>
            </p:cNvSpPr>
            <p:nvPr/>
          </p:nvSpPr>
          <p:spPr bwMode="auto">
            <a:xfrm>
              <a:off x="567" y="3022"/>
              <a:ext cx="272" cy="181"/>
            </a:xfrm>
            <a:prstGeom prst="parallelogram">
              <a:avLst>
                <a:gd name="adj" fmla="val 37569"/>
              </a:avLst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3" name="Rectangle 10"/>
            <p:cNvSpPr>
              <a:spLocks noChangeArrowheads="1"/>
            </p:cNvSpPr>
            <p:nvPr/>
          </p:nvSpPr>
          <p:spPr bwMode="auto">
            <a:xfrm>
              <a:off x="612" y="2931"/>
              <a:ext cx="680" cy="91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4" name="Rectangle 11"/>
            <p:cNvSpPr>
              <a:spLocks noChangeArrowheads="1"/>
            </p:cNvSpPr>
            <p:nvPr/>
          </p:nvSpPr>
          <p:spPr bwMode="auto">
            <a:xfrm>
              <a:off x="1202" y="2886"/>
              <a:ext cx="45" cy="45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23850" y="4652963"/>
            <a:ext cx="358775" cy="144462"/>
            <a:chOff x="2109" y="2931"/>
            <a:chExt cx="226" cy="91"/>
          </a:xfrm>
        </p:grpSpPr>
        <p:sp>
          <p:nvSpPr>
            <p:cNvPr id="4110" name="Rectangle 13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1" name="Oval 14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132138" y="4868863"/>
            <a:ext cx="358775" cy="144462"/>
            <a:chOff x="2109" y="2931"/>
            <a:chExt cx="226" cy="91"/>
          </a:xfrm>
        </p:grpSpPr>
        <p:sp>
          <p:nvSpPr>
            <p:cNvPr id="4108" name="Rectangle 16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9" name="Oval 17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23850" y="4868863"/>
            <a:ext cx="358775" cy="144462"/>
            <a:chOff x="2109" y="2931"/>
            <a:chExt cx="226" cy="91"/>
          </a:xfrm>
        </p:grpSpPr>
        <p:sp>
          <p:nvSpPr>
            <p:cNvPr id="4106" name="Rectangle 19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7" name="Oval 20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79613" y="4652963"/>
            <a:ext cx="358775" cy="144462"/>
            <a:chOff x="2109" y="2931"/>
            <a:chExt cx="226" cy="91"/>
          </a:xfrm>
        </p:grpSpPr>
        <p:sp>
          <p:nvSpPr>
            <p:cNvPr id="5145" name="Rectangle 3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6" name="Oval 4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12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Amazing facts!</a:t>
            </a:r>
            <a:endParaRPr lang="en-US" smtClean="0"/>
          </a:p>
        </p:txBody>
      </p:sp>
      <p:sp>
        <p:nvSpPr>
          <p:cNvPr id="512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3336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4000" smtClean="0"/>
              <a:t>	</a:t>
            </a:r>
            <a:endParaRPr lang="en-GB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/>
          </a:p>
        </p:txBody>
      </p:sp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0" y="6308725"/>
            <a:ext cx="9144000" cy="72072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00113" y="4581525"/>
            <a:ext cx="1150937" cy="503238"/>
            <a:chOff x="567" y="2886"/>
            <a:chExt cx="725" cy="317"/>
          </a:xfrm>
        </p:grpSpPr>
        <p:sp>
          <p:nvSpPr>
            <p:cNvPr id="5142" name="AutoShape 9"/>
            <p:cNvSpPr>
              <a:spLocks noChangeArrowheads="1"/>
            </p:cNvSpPr>
            <p:nvPr/>
          </p:nvSpPr>
          <p:spPr bwMode="auto">
            <a:xfrm>
              <a:off x="567" y="3022"/>
              <a:ext cx="272" cy="181"/>
            </a:xfrm>
            <a:prstGeom prst="parallelogram">
              <a:avLst>
                <a:gd name="adj" fmla="val 37569"/>
              </a:avLst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3" name="Rectangle 10"/>
            <p:cNvSpPr>
              <a:spLocks noChangeArrowheads="1"/>
            </p:cNvSpPr>
            <p:nvPr/>
          </p:nvSpPr>
          <p:spPr bwMode="auto">
            <a:xfrm>
              <a:off x="612" y="2931"/>
              <a:ext cx="680" cy="91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4" name="Rectangle 11"/>
            <p:cNvSpPr>
              <a:spLocks noChangeArrowheads="1"/>
            </p:cNvSpPr>
            <p:nvPr/>
          </p:nvSpPr>
          <p:spPr bwMode="auto">
            <a:xfrm>
              <a:off x="1202" y="2886"/>
              <a:ext cx="45" cy="45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23850" y="4652963"/>
            <a:ext cx="358775" cy="144462"/>
            <a:chOff x="2109" y="2931"/>
            <a:chExt cx="226" cy="91"/>
          </a:xfrm>
        </p:grpSpPr>
        <p:sp>
          <p:nvSpPr>
            <p:cNvPr id="5140" name="Rectangle 13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1" name="Oval 14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132138" y="4868863"/>
            <a:ext cx="358775" cy="144462"/>
            <a:chOff x="2109" y="2931"/>
            <a:chExt cx="226" cy="91"/>
          </a:xfrm>
        </p:grpSpPr>
        <p:sp>
          <p:nvSpPr>
            <p:cNvPr id="5138" name="Rectangle 16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9" name="Oval 17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23850" y="4868863"/>
            <a:ext cx="358775" cy="144462"/>
            <a:chOff x="2109" y="2931"/>
            <a:chExt cx="226" cy="91"/>
          </a:xfrm>
        </p:grpSpPr>
        <p:sp>
          <p:nvSpPr>
            <p:cNvPr id="5136" name="Rectangle 19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7" name="Oval 20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4211638" y="5373688"/>
            <a:ext cx="358775" cy="144462"/>
            <a:chOff x="2109" y="2931"/>
            <a:chExt cx="226" cy="91"/>
          </a:xfrm>
        </p:grpSpPr>
        <p:sp>
          <p:nvSpPr>
            <p:cNvPr id="5134" name="Rectangle 22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5" name="Oval 23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323850" y="5373688"/>
            <a:ext cx="358775" cy="144462"/>
            <a:chOff x="2109" y="2931"/>
            <a:chExt cx="226" cy="91"/>
          </a:xfrm>
        </p:grpSpPr>
        <p:sp>
          <p:nvSpPr>
            <p:cNvPr id="5132" name="Rectangle 25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3" name="Oval 26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79613" y="4652963"/>
            <a:ext cx="358775" cy="144462"/>
            <a:chOff x="2109" y="2931"/>
            <a:chExt cx="226" cy="91"/>
          </a:xfrm>
        </p:grpSpPr>
        <p:sp>
          <p:nvSpPr>
            <p:cNvPr id="6175" name="Rectangle 3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6" name="Oval 4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614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Amazing facts!</a:t>
            </a:r>
            <a:endParaRPr lang="en-US" smtClean="0"/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7654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</a:t>
            </a:r>
            <a:r>
              <a:rPr lang="pl-PL" smtClean="0"/>
              <a:t>They both hit the ground at the same time!</a:t>
            </a:r>
            <a:endParaRPr lang="en-GB" smtClean="0"/>
          </a:p>
        </p:txBody>
      </p:sp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0" y="6308725"/>
            <a:ext cx="9144000" cy="72072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00113" y="4581525"/>
            <a:ext cx="1150937" cy="503238"/>
            <a:chOff x="567" y="2886"/>
            <a:chExt cx="725" cy="317"/>
          </a:xfrm>
        </p:grpSpPr>
        <p:sp>
          <p:nvSpPr>
            <p:cNvPr id="6172" name="AutoShape 9"/>
            <p:cNvSpPr>
              <a:spLocks noChangeArrowheads="1"/>
            </p:cNvSpPr>
            <p:nvPr/>
          </p:nvSpPr>
          <p:spPr bwMode="auto">
            <a:xfrm>
              <a:off x="567" y="3022"/>
              <a:ext cx="272" cy="181"/>
            </a:xfrm>
            <a:prstGeom prst="parallelogram">
              <a:avLst>
                <a:gd name="adj" fmla="val 37569"/>
              </a:avLst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3" name="Rectangle 10"/>
            <p:cNvSpPr>
              <a:spLocks noChangeArrowheads="1"/>
            </p:cNvSpPr>
            <p:nvPr/>
          </p:nvSpPr>
          <p:spPr bwMode="auto">
            <a:xfrm>
              <a:off x="612" y="2931"/>
              <a:ext cx="680" cy="91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4" name="Rectangle 11"/>
            <p:cNvSpPr>
              <a:spLocks noChangeArrowheads="1"/>
            </p:cNvSpPr>
            <p:nvPr/>
          </p:nvSpPr>
          <p:spPr bwMode="auto">
            <a:xfrm>
              <a:off x="1202" y="2886"/>
              <a:ext cx="45" cy="45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23850" y="4652963"/>
            <a:ext cx="358775" cy="144462"/>
            <a:chOff x="2109" y="2931"/>
            <a:chExt cx="226" cy="91"/>
          </a:xfrm>
        </p:grpSpPr>
        <p:sp>
          <p:nvSpPr>
            <p:cNvPr id="6170" name="Rectangle 13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1" name="Oval 14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132138" y="4868863"/>
            <a:ext cx="358775" cy="144462"/>
            <a:chOff x="2109" y="2931"/>
            <a:chExt cx="226" cy="91"/>
          </a:xfrm>
        </p:grpSpPr>
        <p:sp>
          <p:nvSpPr>
            <p:cNvPr id="6168" name="Rectangle 16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9" name="Oval 17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23850" y="4868863"/>
            <a:ext cx="358775" cy="144462"/>
            <a:chOff x="2109" y="2931"/>
            <a:chExt cx="226" cy="91"/>
          </a:xfrm>
        </p:grpSpPr>
        <p:sp>
          <p:nvSpPr>
            <p:cNvPr id="6166" name="Rectangle 19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7" name="Oval 20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4211638" y="5373688"/>
            <a:ext cx="358775" cy="144462"/>
            <a:chOff x="2109" y="2931"/>
            <a:chExt cx="226" cy="91"/>
          </a:xfrm>
        </p:grpSpPr>
        <p:sp>
          <p:nvSpPr>
            <p:cNvPr id="6164" name="Rectangle 22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5" name="Oval 23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323850" y="5373688"/>
            <a:ext cx="358775" cy="144462"/>
            <a:chOff x="2109" y="2931"/>
            <a:chExt cx="226" cy="91"/>
          </a:xfrm>
        </p:grpSpPr>
        <p:sp>
          <p:nvSpPr>
            <p:cNvPr id="6162" name="Rectangle 25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3" name="Oval 26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5292725" y="6165850"/>
            <a:ext cx="358775" cy="144463"/>
            <a:chOff x="2109" y="2931"/>
            <a:chExt cx="226" cy="91"/>
          </a:xfrm>
        </p:grpSpPr>
        <p:sp>
          <p:nvSpPr>
            <p:cNvPr id="6160" name="Rectangle 28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1" name="Oval 29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323850" y="6165850"/>
            <a:ext cx="358775" cy="144463"/>
            <a:chOff x="2109" y="2931"/>
            <a:chExt cx="226" cy="91"/>
          </a:xfrm>
        </p:grpSpPr>
        <p:sp>
          <p:nvSpPr>
            <p:cNvPr id="6158" name="Rectangle 31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59" name="Oval 32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Constant speed</a:t>
            </a:r>
            <a:endParaRPr lang="en-GB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distance</a:t>
            </a:r>
            <a:endParaRPr lang="en-GB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flipV="1">
            <a:off x="685800" y="1981200"/>
            <a:ext cx="7772400" cy="411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V="1">
            <a:off x="685800" y="914400"/>
            <a:ext cx="6477000" cy="5105400"/>
          </a:xfrm>
          <a:prstGeom prst="line">
            <a:avLst/>
          </a:prstGeom>
          <a:noFill/>
          <a:ln w="57150">
            <a:solidFill>
              <a:srgbClr val="66FF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7239000" y="6096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fast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79613" y="4652963"/>
            <a:ext cx="358775" cy="144462"/>
            <a:chOff x="2109" y="2931"/>
            <a:chExt cx="226" cy="91"/>
          </a:xfrm>
        </p:grpSpPr>
        <p:sp>
          <p:nvSpPr>
            <p:cNvPr id="7200" name="Rectangle 3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01" name="Oval 4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717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Amazing facts!</a:t>
            </a:r>
            <a:endParaRPr lang="en-US" smtClean="0"/>
          </a:p>
        </p:txBody>
      </p:sp>
      <p:sp>
        <p:nvSpPr>
          <p:cNvPr id="717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7654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  <a:p>
            <a:pPr eaLnBrk="1" hangingPunct="1">
              <a:buFontTx/>
              <a:buNone/>
            </a:pPr>
            <a:endParaRPr lang="en-GB" smtClean="0"/>
          </a:p>
          <a:p>
            <a:pPr eaLnBrk="1" hangingPunct="1">
              <a:buFontTx/>
              <a:buNone/>
            </a:pPr>
            <a:endParaRPr lang="en-GB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0" y="6308725"/>
            <a:ext cx="9144000" cy="72072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00113" y="4581525"/>
            <a:ext cx="1150937" cy="503238"/>
            <a:chOff x="567" y="2886"/>
            <a:chExt cx="725" cy="317"/>
          </a:xfrm>
        </p:grpSpPr>
        <p:sp>
          <p:nvSpPr>
            <p:cNvPr id="7197" name="AutoShape 9"/>
            <p:cNvSpPr>
              <a:spLocks noChangeArrowheads="1"/>
            </p:cNvSpPr>
            <p:nvPr/>
          </p:nvSpPr>
          <p:spPr bwMode="auto">
            <a:xfrm>
              <a:off x="567" y="3022"/>
              <a:ext cx="272" cy="181"/>
            </a:xfrm>
            <a:prstGeom prst="parallelogram">
              <a:avLst>
                <a:gd name="adj" fmla="val 37569"/>
              </a:avLst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98" name="Rectangle 10"/>
            <p:cNvSpPr>
              <a:spLocks noChangeArrowheads="1"/>
            </p:cNvSpPr>
            <p:nvPr/>
          </p:nvSpPr>
          <p:spPr bwMode="auto">
            <a:xfrm>
              <a:off x="612" y="2931"/>
              <a:ext cx="680" cy="91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99" name="Rectangle 11"/>
            <p:cNvSpPr>
              <a:spLocks noChangeArrowheads="1"/>
            </p:cNvSpPr>
            <p:nvPr/>
          </p:nvSpPr>
          <p:spPr bwMode="auto">
            <a:xfrm>
              <a:off x="1202" y="2886"/>
              <a:ext cx="45" cy="45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23850" y="4652963"/>
            <a:ext cx="358775" cy="144462"/>
            <a:chOff x="2109" y="2931"/>
            <a:chExt cx="226" cy="91"/>
          </a:xfrm>
        </p:grpSpPr>
        <p:sp>
          <p:nvSpPr>
            <p:cNvPr id="7195" name="Rectangle 13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96" name="Oval 14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132138" y="4868863"/>
            <a:ext cx="358775" cy="144462"/>
            <a:chOff x="2109" y="2931"/>
            <a:chExt cx="226" cy="91"/>
          </a:xfrm>
        </p:grpSpPr>
        <p:sp>
          <p:nvSpPr>
            <p:cNvPr id="7193" name="Rectangle 16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94" name="Oval 17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23850" y="4868863"/>
            <a:ext cx="358775" cy="144462"/>
            <a:chOff x="2109" y="2931"/>
            <a:chExt cx="226" cy="91"/>
          </a:xfrm>
        </p:grpSpPr>
        <p:sp>
          <p:nvSpPr>
            <p:cNvPr id="7191" name="Rectangle 19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92" name="Oval 20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4211638" y="5373688"/>
            <a:ext cx="358775" cy="144462"/>
            <a:chOff x="2109" y="2931"/>
            <a:chExt cx="226" cy="91"/>
          </a:xfrm>
        </p:grpSpPr>
        <p:sp>
          <p:nvSpPr>
            <p:cNvPr id="7189" name="Rectangle 22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90" name="Oval 23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323850" y="5373688"/>
            <a:ext cx="358775" cy="144462"/>
            <a:chOff x="2109" y="2931"/>
            <a:chExt cx="226" cy="91"/>
          </a:xfrm>
        </p:grpSpPr>
        <p:sp>
          <p:nvSpPr>
            <p:cNvPr id="7187" name="Rectangle 25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88" name="Oval 26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5292725" y="6165850"/>
            <a:ext cx="358775" cy="144463"/>
            <a:chOff x="2109" y="2931"/>
            <a:chExt cx="226" cy="91"/>
          </a:xfrm>
        </p:grpSpPr>
        <p:sp>
          <p:nvSpPr>
            <p:cNvPr id="7185" name="Rectangle 28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86" name="Oval 29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323850" y="6165850"/>
            <a:ext cx="358775" cy="144463"/>
            <a:chOff x="2109" y="2931"/>
            <a:chExt cx="226" cy="91"/>
          </a:xfrm>
        </p:grpSpPr>
        <p:sp>
          <p:nvSpPr>
            <p:cNvPr id="7183" name="Rectangle 31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84" name="Oval 32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7182" name="Text Box 33"/>
          <p:cNvSpPr txBox="1">
            <a:spLocks noChangeArrowheads="1"/>
          </p:cNvSpPr>
          <p:nvPr/>
        </p:nvSpPr>
        <p:spPr bwMode="auto">
          <a:xfrm>
            <a:off x="2051050" y="2276475"/>
            <a:ext cx="51133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Mr Porter can demonstrate this for you.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79613" y="4652963"/>
            <a:ext cx="358775" cy="144462"/>
            <a:chOff x="2109" y="2931"/>
            <a:chExt cx="226" cy="91"/>
          </a:xfrm>
        </p:grpSpPr>
        <p:sp>
          <p:nvSpPr>
            <p:cNvPr id="8224" name="Rectangle 3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25" name="Oval 4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819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Amazing facts!</a:t>
            </a:r>
            <a:endParaRPr lang="en-US" smtClean="0"/>
          </a:p>
        </p:txBody>
      </p:sp>
      <p:sp>
        <p:nvSpPr>
          <p:cNvPr id="819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7654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</a:t>
            </a:r>
          </a:p>
          <a:p>
            <a:pPr eaLnBrk="1" hangingPunct="1">
              <a:buFontTx/>
              <a:buNone/>
            </a:pPr>
            <a:endParaRPr lang="en-GB" smtClean="0"/>
          </a:p>
          <a:p>
            <a:pPr eaLnBrk="1" hangingPunct="1">
              <a:buFontTx/>
              <a:buNone/>
            </a:pPr>
            <a:endParaRPr lang="en-GB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  <p:sp>
        <p:nvSpPr>
          <p:cNvPr id="8197" name="Rectangle 7"/>
          <p:cNvSpPr>
            <a:spLocks noChangeArrowheads="1"/>
          </p:cNvSpPr>
          <p:nvPr/>
        </p:nvSpPr>
        <p:spPr bwMode="auto">
          <a:xfrm>
            <a:off x="0" y="6308725"/>
            <a:ext cx="9144000" cy="72072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00113" y="4581525"/>
            <a:ext cx="1150937" cy="503238"/>
            <a:chOff x="567" y="2886"/>
            <a:chExt cx="725" cy="317"/>
          </a:xfrm>
        </p:grpSpPr>
        <p:sp>
          <p:nvSpPr>
            <p:cNvPr id="8221" name="AutoShape 9"/>
            <p:cNvSpPr>
              <a:spLocks noChangeArrowheads="1"/>
            </p:cNvSpPr>
            <p:nvPr/>
          </p:nvSpPr>
          <p:spPr bwMode="auto">
            <a:xfrm>
              <a:off x="567" y="3022"/>
              <a:ext cx="272" cy="181"/>
            </a:xfrm>
            <a:prstGeom prst="parallelogram">
              <a:avLst>
                <a:gd name="adj" fmla="val 37569"/>
              </a:avLst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22" name="Rectangle 10"/>
            <p:cNvSpPr>
              <a:spLocks noChangeArrowheads="1"/>
            </p:cNvSpPr>
            <p:nvPr/>
          </p:nvSpPr>
          <p:spPr bwMode="auto">
            <a:xfrm>
              <a:off x="612" y="2931"/>
              <a:ext cx="680" cy="91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23" name="Rectangle 11"/>
            <p:cNvSpPr>
              <a:spLocks noChangeArrowheads="1"/>
            </p:cNvSpPr>
            <p:nvPr/>
          </p:nvSpPr>
          <p:spPr bwMode="auto">
            <a:xfrm>
              <a:off x="1202" y="2886"/>
              <a:ext cx="45" cy="45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23850" y="4652963"/>
            <a:ext cx="358775" cy="144462"/>
            <a:chOff x="2109" y="2931"/>
            <a:chExt cx="226" cy="91"/>
          </a:xfrm>
        </p:grpSpPr>
        <p:sp>
          <p:nvSpPr>
            <p:cNvPr id="8219" name="Rectangle 13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20" name="Oval 14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132138" y="4868863"/>
            <a:ext cx="358775" cy="144462"/>
            <a:chOff x="2109" y="2931"/>
            <a:chExt cx="226" cy="91"/>
          </a:xfrm>
        </p:grpSpPr>
        <p:sp>
          <p:nvSpPr>
            <p:cNvPr id="8217" name="Rectangle 16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18" name="Oval 17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23850" y="4868863"/>
            <a:ext cx="358775" cy="144462"/>
            <a:chOff x="2109" y="2931"/>
            <a:chExt cx="226" cy="91"/>
          </a:xfrm>
        </p:grpSpPr>
        <p:sp>
          <p:nvSpPr>
            <p:cNvPr id="8215" name="Rectangle 19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16" name="Oval 20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4211638" y="5373688"/>
            <a:ext cx="358775" cy="144462"/>
            <a:chOff x="2109" y="2931"/>
            <a:chExt cx="226" cy="91"/>
          </a:xfrm>
        </p:grpSpPr>
        <p:sp>
          <p:nvSpPr>
            <p:cNvPr id="8213" name="Rectangle 22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14" name="Oval 23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323850" y="5373688"/>
            <a:ext cx="358775" cy="144462"/>
            <a:chOff x="2109" y="2931"/>
            <a:chExt cx="226" cy="91"/>
          </a:xfrm>
        </p:grpSpPr>
        <p:sp>
          <p:nvSpPr>
            <p:cNvPr id="8211" name="Rectangle 25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12" name="Oval 26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5292725" y="6165850"/>
            <a:ext cx="358775" cy="144463"/>
            <a:chOff x="2109" y="2931"/>
            <a:chExt cx="226" cy="91"/>
          </a:xfrm>
        </p:grpSpPr>
        <p:sp>
          <p:nvSpPr>
            <p:cNvPr id="8209" name="Rectangle 28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10" name="Oval 29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323850" y="6165850"/>
            <a:ext cx="358775" cy="144463"/>
            <a:chOff x="2109" y="2931"/>
            <a:chExt cx="226" cy="91"/>
          </a:xfrm>
        </p:grpSpPr>
        <p:sp>
          <p:nvSpPr>
            <p:cNvPr id="8207" name="Rectangle 31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08" name="Oval 32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8206" name="Text Box 33"/>
          <p:cNvSpPr txBox="1">
            <a:spLocks noChangeArrowheads="1"/>
          </p:cNvSpPr>
          <p:nvPr/>
        </p:nvSpPr>
        <p:spPr bwMode="auto">
          <a:xfrm>
            <a:off x="2627313" y="2565400"/>
            <a:ext cx="3960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/>
              <a:t>Why?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79613" y="4652963"/>
            <a:ext cx="358775" cy="144462"/>
            <a:chOff x="2109" y="2931"/>
            <a:chExt cx="226" cy="91"/>
          </a:xfrm>
        </p:grpSpPr>
        <p:sp>
          <p:nvSpPr>
            <p:cNvPr id="9235" name="Rectangle 3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6" name="Oval 4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21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Vertical and horizontal</a:t>
            </a:r>
            <a:endParaRPr lang="en-US" smtClean="0"/>
          </a:p>
        </p:txBody>
      </p:sp>
      <p:sp>
        <p:nvSpPr>
          <p:cNvPr id="922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4050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dirty="0" smtClean="0"/>
              <a:t>	Their vertical motion can be considered separate from their horizontal motion.</a:t>
            </a:r>
            <a:endParaRPr lang="pl-PL" dirty="0" smtClean="0"/>
          </a:p>
          <a:p>
            <a:pPr eaLnBrk="1" hangingPunct="1">
              <a:buFontTx/>
              <a:buNone/>
            </a:pPr>
            <a:r>
              <a:rPr lang="pl-PL" sz="1200" dirty="0" smtClean="0">
                <a:hlinkClick r:id="rId3"/>
              </a:rPr>
              <a:t>Explanation of projectile motion</a:t>
            </a:r>
            <a:endParaRPr lang="pl-PL" sz="1200" dirty="0" smtClean="0"/>
          </a:p>
          <a:p>
            <a:pPr eaLnBrk="1" hangingPunct="1">
              <a:buFontTx/>
              <a:buNone/>
            </a:pPr>
            <a:endParaRPr lang="en-GB" sz="1200" dirty="0" smtClean="0"/>
          </a:p>
          <a:p>
            <a:pPr eaLnBrk="1" hangingPunct="1">
              <a:buFontTx/>
              <a:buNone/>
            </a:pPr>
            <a:endParaRPr lang="en-GB" dirty="0" smtClean="0"/>
          </a:p>
          <a:p>
            <a:pPr eaLnBrk="1" hangingPunct="1">
              <a:buFontTx/>
              <a:buNone/>
            </a:pPr>
            <a:endParaRPr lang="en-GB" dirty="0" smtClean="0"/>
          </a:p>
          <a:p>
            <a:pPr eaLnBrk="1" hangingPunct="1">
              <a:buFontTx/>
              <a:buNone/>
            </a:pPr>
            <a:endParaRPr lang="en-GB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0" y="6308725"/>
            <a:ext cx="9144000" cy="72072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00113" y="4581525"/>
            <a:ext cx="1150937" cy="503238"/>
            <a:chOff x="567" y="2886"/>
            <a:chExt cx="725" cy="317"/>
          </a:xfrm>
        </p:grpSpPr>
        <p:sp>
          <p:nvSpPr>
            <p:cNvPr id="9232" name="AutoShape 9"/>
            <p:cNvSpPr>
              <a:spLocks noChangeArrowheads="1"/>
            </p:cNvSpPr>
            <p:nvPr/>
          </p:nvSpPr>
          <p:spPr bwMode="auto">
            <a:xfrm>
              <a:off x="567" y="3022"/>
              <a:ext cx="272" cy="181"/>
            </a:xfrm>
            <a:prstGeom prst="parallelogram">
              <a:avLst>
                <a:gd name="adj" fmla="val 37569"/>
              </a:avLst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3" name="Rectangle 10"/>
            <p:cNvSpPr>
              <a:spLocks noChangeArrowheads="1"/>
            </p:cNvSpPr>
            <p:nvPr/>
          </p:nvSpPr>
          <p:spPr bwMode="auto">
            <a:xfrm>
              <a:off x="612" y="2931"/>
              <a:ext cx="680" cy="91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4" name="Rectangle 11"/>
            <p:cNvSpPr>
              <a:spLocks noChangeArrowheads="1"/>
            </p:cNvSpPr>
            <p:nvPr/>
          </p:nvSpPr>
          <p:spPr bwMode="auto">
            <a:xfrm>
              <a:off x="1202" y="2886"/>
              <a:ext cx="45" cy="45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23850" y="4652963"/>
            <a:ext cx="358775" cy="144462"/>
            <a:chOff x="2109" y="2931"/>
            <a:chExt cx="226" cy="91"/>
          </a:xfrm>
        </p:grpSpPr>
        <p:sp>
          <p:nvSpPr>
            <p:cNvPr id="9230" name="Rectangle 13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1" name="Oval 14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132138" y="4868863"/>
            <a:ext cx="358775" cy="144462"/>
            <a:chOff x="2109" y="2931"/>
            <a:chExt cx="226" cy="91"/>
          </a:xfrm>
        </p:grpSpPr>
        <p:sp>
          <p:nvSpPr>
            <p:cNvPr id="9228" name="Rectangle 16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29" name="Oval 17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23850" y="4868863"/>
            <a:ext cx="358775" cy="144462"/>
            <a:chOff x="2109" y="2931"/>
            <a:chExt cx="226" cy="91"/>
          </a:xfrm>
        </p:grpSpPr>
        <p:sp>
          <p:nvSpPr>
            <p:cNvPr id="9226" name="Rectangle 19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27" name="Oval 20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79613" y="4652963"/>
            <a:ext cx="358775" cy="144462"/>
            <a:chOff x="2109" y="2931"/>
            <a:chExt cx="226" cy="91"/>
          </a:xfrm>
        </p:grpSpPr>
        <p:sp>
          <p:nvSpPr>
            <p:cNvPr id="10265" name="Rectangle 3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66" name="Oval 4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24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Vertical and horizontal</a:t>
            </a:r>
            <a:endParaRPr lang="en-US" smtClean="0"/>
          </a:p>
        </p:txBody>
      </p:sp>
      <p:sp>
        <p:nvSpPr>
          <p:cNvPr id="1024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3336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4000" dirty="0" smtClean="0"/>
              <a:t>	</a:t>
            </a:r>
            <a:r>
              <a:rPr lang="en-GB" dirty="0" smtClean="0">
                <a:solidFill>
                  <a:srgbClr val="00CC00"/>
                </a:solidFill>
              </a:rPr>
              <a:t>Vertically</a:t>
            </a:r>
            <a:r>
              <a:rPr lang="en-GB" dirty="0" smtClean="0"/>
              <a:t>, they both have zero initial velocity and </a:t>
            </a:r>
            <a:r>
              <a:rPr lang="en-GB" dirty="0" smtClean="0">
                <a:solidFill>
                  <a:srgbClr val="33CC33"/>
                </a:solidFill>
              </a:rPr>
              <a:t>accelerate </a:t>
            </a:r>
            <a:r>
              <a:rPr lang="en-GB" dirty="0" smtClean="0"/>
              <a:t>downwards at 9.8 m.s</a:t>
            </a:r>
            <a:r>
              <a:rPr lang="en-GB" baseline="30000" dirty="0" smtClean="0"/>
              <a:t>-2</a:t>
            </a:r>
            <a:r>
              <a:rPr lang="en-GB" dirty="0" smtClean="0"/>
              <a:t>. The time to fall the same vertical distance is therefore the same. We assume </a:t>
            </a:r>
            <a:r>
              <a:rPr lang="en-GB" dirty="0" smtClean="0">
                <a:solidFill>
                  <a:srgbClr val="0000FF"/>
                </a:solidFill>
              </a:rPr>
              <a:t>constant horizontal speed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 smtClean="0"/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0" y="6308725"/>
            <a:ext cx="9144000" cy="72072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00113" y="4581525"/>
            <a:ext cx="1150937" cy="503238"/>
            <a:chOff x="567" y="2886"/>
            <a:chExt cx="725" cy="317"/>
          </a:xfrm>
        </p:grpSpPr>
        <p:sp>
          <p:nvSpPr>
            <p:cNvPr id="10262" name="AutoShape 9"/>
            <p:cNvSpPr>
              <a:spLocks noChangeArrowheads="1"/>
            </p:cNvSpPr>
            <p:nvPr/>
          </p:nvSpPr>
          <p:spPr bwMode="auto">
            <a:xfrm>
              <a:off x="567" y="3022"/>
              <a:ext cx="272" cy="181"/>
            </a:xfrm>
            <a:prstGeom prst="parallelogram">
              <a:avLst>
                <a:gd name="adj" fmla="val 37569"/>
              </a:avLst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63" name="Rectangle 10"/>
            <p:cNvSpPr>
              <a:spLocks noChangeArrowheads="1"/>
            </p:cNvSpPr>
            <p:nvPr/>
          </p:nvSpPr>
          <p:spPr bwMode="auto">
            <a:xfrm>
              <a:off x="612" y="2931"/>
              <a:ext cx="680" cy="91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64" name="Rectangle 11"/>
            <p:cNvSpPr>
              <a:spLocks noChangeArrowheads="1"/>
            </p:cNvSpPr>
            <p:nvPr/>
          </p:nvSpPr>
          <p:spPr bwMode="auto">
            <a:xfrm>
              <a:off x="1202" y="2886"/>
              <a:ext cx="45" cy="45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23850" y="4652963"/>
            <a:ext cx="358775" cy="144462"/>
            <a:chOff x="2109" y="2931"/>
            <a:chExt cx="226" cy="91"/>
          </a:xfrm>
        </p:grpSpPr>
        <p:sp>
          <p:nvSpPr>
            <p:cNvPr id="10260" name="Rectangle 13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61" name="Oval 14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132138" y="4868863"/>
            <a:ext cx="358775" cy="144462"/>
            <a:chOff x="2109" y="2931"/>
            <a:chExt cx="226" cy="91"/>
          </a:xfrm>
        </p:grpSpPr>
        <p:sp>
          <p:nvSpPr>
            <p:cNvPr id="10258" name="Rectangle 16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59" name="Oval 17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23850" y="4868863"/>
            <a:ext cx="358775" cy="144462"/>
            <a:chOff x="2109" y="2931"/>
            <a:chExt cx="226" cy="91"/>
          </a:xfrm>
        </p:grpSpPr>
        <p:sp>
          <p:nvSpPr>
            <p:cNvPr id="10256" name="Rectangle 19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57" name="Oval 20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4211638" y="5373688"/>
            <a:ext cx="358775" cy="144462"/>
            <a:chOff x="2109" y="2931"/>
            <a:chExt cx="226" cy="91"/>
          </a:xfrm>
        </p:grpSpPr>
        <p:sp>
          <p:nvSpPr>
            <p:cNvPr id="10254" name="Rectangle 22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55" name="Oval 23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323850" y="5373688"/>
            <a:ext cx="358775" cy="144462"/>
            <a:chOff x="2109" y="2931"/>
            <a:chExt cx="226" cy="91"/>
          </a:xfrm>
        </p:grpSpPr>
        <p:sp>
          <p:nvSpPr>
            <p:cNvPr id="10252" name="Rectangle 25"/>
            <p:cNvSpPr>
              <a:spLocks noChangeArrowheads="1"/>
            </p:cNvSpPr>
            <p:nvPr/>
          </p:nvSpPr>
          <p:spPr bwMode="auto">
            <a:xfrm>
              <a:off x="2109" y="2931"/>
              <a:ext cx="136" cy="9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53" name="Oval 26"/>
            <p:cNvSpPr>
              <a:spLocks noChangeArrowheads="1"/>
            </p:cNvSpPr>
            <p:nvPr/>
          </p:nvSpPr>
          <p:spPr bwMode="auto">
            <a:xfrm>
              <a:off x="2154" y="2931"/>
              <a:ext cx="181" cy="9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Mythbusters</a:t>
            </a:r>
            <a:r>
              <a:rPr lang="en-GB" dirty="0" smtClean="0"/>
              <a:t> tried this!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hlinkClick r:id="rId3"/>
              </a:rPr>
              <a:t>Dropped bullet versus fired bullet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806566"/>
            <a:ext cx="5880409" cy="37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8927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Example</a:t>
            </a: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79838" y="1600200"/>
            <a:ext cx="4537075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smtClean="0"/>
              <a:t>	A dog is kicked off the top of a cliff with an initial horizontal velocity of 5 m.s</a:t>
            </a:r>
            <a:r>
              <a:rPr lang="en-GB" sz="2800" baseline="30000" smtClean="0"/>
              <a:t>-1</a:t>
            </a:r>
            <a:r>
              <a:rPr lang="en-GB" sz="2800" smtClean="0"/>
              <a:t>. If the cliff is 30 m high, how far from the cliff bottom will the dog hit the ground?</a:t>
            </a:r>
            <a:endParaRPr lang="en-US" sz="2800" smtClean="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3429000"/>
            <a:ext cx="2411413" cy="2879725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6308725"/>
            <a:ext cx="9144000" cy="72072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1270" name="Picture 6" descr="acid d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63713" y="2924175"/>
            <a:ext cx="644525" cy="484188"/>
          </a:xfrm>
          <a:noFill/>
        </p:spPr>
      </p:pic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2411413" y="3141663"/>
            <a:ext cx="720725" cy="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2700338" y="2636838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CC0066"/>
                </a:solidFill>
              </a:rPr>
              <a:t>5 m.s</a:t>
            </a:r>
            <a:r>
              <a:rPr lang="en-GB" baseline="30000">
                <a:solidFill>
                  <a:srgbClr val="CC0066"/>
                </a:solidFill>
              </a:rPr>
              <a:t>-1</a:t>
            </a:r>
            <a:endParaRPr lang="en-US" baseline="30000">
              <a:solidFill>
                <a:srgbClr val="CC0066"/>
              </a:solidFill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971550" y="4652963"/>
            <a:ext cx="1152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30 m</a:t>
            </a:r>
            <a:endParaRPr lang="en-US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V="1">
            <a:off x="1258888" y="3429000"/>
            <a:ext cx="0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>
            <a:off x="1258888" y="5084763"/>
            <a:ext cx="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solidFill>
                  <a:srgbClr val="00CC00"/>
                </a:solidFill>
              </a:rPr>
              <a:t>Vertical</a:t>
            </a:r>
            <a:r>
              <a:rPr lang="en-GB" smtClean="0"/>
              <a:t> motion</a:t>
            </a:r>
            <a:endParaRPr 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59713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smtClean="0"/>
              <a:t>	Assuming no air resistance, there is constant force downwards (=mg).</a:t>
            </a:r>
          </a:p>
          <a:p>
            <a:pPr eaLnBrk="1" hangingPunct="1">
              <a:buFontTx/>
              <a:buNone/>
            </a:pPr>
            <a:endParaRPr lang="en-GB" sz="2800" smtClean="0"/>
          </a:p>
          <a:p>
            <a:pPr eaLnBrk="1" hangingPunct="1">
              <a:buFontTx/>
              <a:buNone/>
            </a:pPr>
            <a:endParaRPr lang="en-GB" sz="2800" smtClean="0"/>
          </a:p>
          <a:p>
            <a:pPr eaLnBrk="1" hangingPunct="1">
              <a:buFontTx/>
              <a:buNone/>
            </a:pPr>
            <a:endParaRPr lang="en-GB" sz="2800" smtClean="0"/>
          </a:p>
          <a:p>
            <a:pPr algn="r" eaLnBrk="1" hangingPunct="1">
              <a:buFontTx/>
              <a:buNone/>
            </a:pPr>
            <a:r>
              <a:rPr lang="en-GB" sz="2800" smtClean="0"/>
              <a:t>This means </a:t>
            </a:r>
            <a:r>
              <a:rPr lang="en-GB" sz="2800" smtClean="0">
                <a:solidFill>
                  <a:srgbClr val="00CC00"/>
                </a:solidFill>
              </a:rPr>
              <a:t>vertically</a:t>
            </a:r>
            <a:r>
              <a:rPr lang="en-GB" sz="2800" smtClean="0"/>
              <a:t> the </a:t>
            </a:r>
          </a:p>
          <a:p>
            <a:pPr algn="r" eaLnBrk="1" hangingPunct="1">
              <a:buFontTx/>
              <a:buNone/>
            </a:pPr>
            <a:r>
              <a:rPr lang="en-GB" sz="2800" smtClean="0"/>
              <a:t>dog moves with </a:t>
            </a:r>
            <a:r>
              <a:rPr lang="en-GB" sz="2800" smtClean="0">
                <a:solidFill>
                  <a:srgbClr val="00CC00"/>
                </a:solidFill>
              </a:rPr>
              <a:t>constant</a:t>
            </a:r>
            <a:r>
              <a:rPr lang="en-GB" sz="2800" smtClean="0">
                <a:solidFill>
                  <a:srgbClr val="CC0066"/>
                </a:solidFill>
              </a:rPr>
              <a:t> </a:t>
            </a:r>
          </a:p>
          <a:p>
            <a:pPr algn="r" eaLnBrk="1" hangingPunct="1">
              <a:buFontTx/>
              <a:buNone/>
            </a:pPr>
            <a:r>
              <a:rPr lang="en-GB" sz="2800" smtClean="0">
                <a:solidFill>
                  <a:srgbClr val="00CC00"/>
                </a:solidFill>
              </a:rPr>
              <a:t>acceleration</a:t>
            </a:r>
            <a:r>
              <a:rPr lang="en-GB" sz="2800" smtClean="0"/>
              <a:t> g = 9.8 m.s</a:t>
            </a:r>
            <a:r>
              <a:rPr lang="en-GB" sz="2800" baseline="30000" smtClean="0"/>
              <a:t>-2</a:t>
            </a:r>
            <a:endParaRPr lang="en-US" sz="2800" baseline="30000" smtClean="0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3429000"/>
            <a:ext cx="2411413" cy="2879725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6308725"/>
            <a:ext cx="9144000" cy="72072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2294" name="Picture 6" descr="acid d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63713" y="2924175"/>
            <a:ext cx="644525" cy="4841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solidFill>
                  <a:srgbClr val="CC0066"/>
                </a:solidFill>
              </a:rPr>
              <a:t>Horizontal</a:t>
            </a:r>
            <a:r>
              <a:rPr lang="en-GB" smtClean="0"/>
              <a:t> motion</a:t>
            </a:r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59713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smtClean="0"/>
              <a:t>	Assuming no air resistance, there are no horizontal forces.</a:t>
            </a:r>
          </a:p>
          <a:p>
            <a:pPr eaLnBrk="1" hangingPunct="1">
              <a:buFontTx/>
              <a:buNone/>
            </a:pPr>
            <a:endParaRPr lang="en-GB" sz="2800" smtClean="0"/>
          </a:p>
          <a:p>
            <a:pPr eaLnBrk="1" hangingPunct="1">
              <a:buFontTx/>
              <a:buNone/>
            </a:pPr>
            <a:endParaRPr lang="en-GB" sz="2800" smtClean="0"/>
          </a:p>
          <a:p>
            <a:pPr eaLnBrk="1" hangingPunct="1">
              <a:buFontTx/>
              <a:buNone/>
            </a:pPr>
            <a:endParaRPr lang="en-GB" sz="2800" smtClean="0"/>
          </a:p>
          <a:p>
            <a:pPr algn="r" eaLnBrk="1" hangingPunct="1">
              <a:buFontTx/>
              <a:buNone/>
            </a:pPr>
            <a:r>
              <a:rPr lang="en-GB" sz="2800" smtClean="0"/>
              <a:t>This means </a:t>
            </a:r>
            <a:r>
              <a:rPr lang="en-GB" sz="2800" smtClean="0">
                <a:solidFill>
                  <a:srgbClr val="CC0066"/>
                </a:solidFill>
              </a:rPr>
              <a:t>horizontally</a:t>
            </a:r>
            <a:r>
              <a:rPr lang="en-GB" sz="2800" smtClean="0"/>
              <a:t> </a:t>
            </a:r>
          </a:p>
          <a:p>
            <a:pPr algn="r" eaLnBrk="1" hangingPunct="1">
              <a:buFontTx/>
              <a:buNone/>
            </a:pPr>
            <a:r>
              <a:rPr lang="en-GB" sz="2800" smtClean="0"/>
              <a:t>the dog moves with </a:t>
            </a:r>
          </a:p>
          <a:p>
            <a:pPr algn="r" eaLnBrk="1" hangingPunct="1">
              <a:buFontTx/>
              <a:buNone/>
            </a:pPr>
            <a:r>
              <a:rPr lang="en-GB" sz="2800" smtClean="0">
                <a:solidFill>
                  <a:srgbClr val="CC0066"/>
                </a:solidFill>
              </a:rPr>
              <a:t>constant speed</a:t>
            </a:r>
            <a:r>
              <a:rPr lang="en-GB" sz="2800" smtClean="0"/>
              <a:t> </a:t>
            </a:r>
            <a:endParaRPr lang="en-US" sz="2800" baseline="-25000" smtClean="0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3429000"/>
            <a:ext cx="2411413" cy="2879725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6308725"/>
            <a:ext cx="9144000" cy="72072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3318" name="Picture 6" descr="acid d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63713" y="2924175"/>
            <a:ext cx="644525" cy="484188"/>
          </a:xfrm>
          <a:noFill/>
        </p:spPr>
      </p:pic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2411413" y="3141663"/>
            <a:ext cx="720725" cy="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Example</a:t>
            </a:r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79838" y="1600200"/>
            <a:ext cx="4537075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400" dirty="0" smtClean="0"/>
              <a:t>	Looking at </a:t>
            </a:r>
            <a:r>
              <a:rPr lang="en-GB" sz="2400" dirty="0" smtClean="0">
                <a:solidFill>
                  <a:srgbClr val="00CC00"/>
                </a:solidFill>
              </a:rPr>
              <a:t>vertical</a:t>
            </a:r>
            <a:r>
              <a:rPr lang="en-GB" sz="2400" dirty="0" smtClean="0"/>
              <a:t> motion first:</a:t>
            </a:r>
          </a:p>
          <a:p>
            <a:pPr eaLnBrk="1" hangingPunct="1">
              <a:buFontTx/>
              <a:buNone/>
            </a:pPr>
            <a:endParaRPr lang="en-GB" sz="1800" dirty="0" smtClean="0">
              <a:solidFill>
                <a:srgbClr val="00CC00"/>
              </a:solidFill>
            </a:endParaRPr>
          </a:p>
          <a:p>
            <a:pPr eaLnBrk="1" hangingPunct="1">
              <a:buFontTx/>
              <a:buNone/>
            </a:pPr>
            <a:r>
              <a:rPr lang="en-GB" sz="1800" dirty="0" smtClean="0">
                <a:solidFill>
                  <a:srgbClr val="00CC00"/>
                </a:solidFill>
              </a:rPr>
              <a:t>u = 0, a = 9.8 m.s</a:t>
            </a:r>
            <a:r>
              <a:rPr lang="en-GB" sz="1800" baseline="30000" dirty="0" smtClean="0">
                <a:solidFill>
                  <a:srgbClr val="00CC00"/>
                </a:solidFill>
              </a:rPr>
              <a:t>-2</a:t>
            </a:r>
            <a:r>
              <a:rPr lang="en-GB" sz="1800" dirty="0" smtClean="0">
                <a:solidFill>
                  <a:srgbClr val="00CC00"/>
                </a:solidFill>
              </a:rPr>
              <a:t>, s = 30 m,</a:t>
            </a:r>
            <a:r>
              <a:rPr lang="en-GB" sz="1800" dirty="0" smtClean="0"/>
              <a:t> </a:t>
            </a:r>
            <a:r>
              <a:rPr lang="en-GB" sz="1800" dirty="0" smtClean="0">
                <a:solidFill>
                  <a:srgbClr val="0000FF"/>
                </a:solidFill>
              </a:rPr>
              <a:t>t = ?</a:t>
            </a:r>
          </a:p>
          <a:p>
            <a:pPr eaLnBrk="1" hangingPunct="1">
              <a:buFontTx/>
              <a:buNone/>
            </a:pPr>
            <a:endParaRPr lang="en-GB" sz="2400" dirty="0" smtClean="0"/>
          </a:p>
          <a:p>
            <a:pPr eaLnBrk="1" hangingPunct="1">
              <a:buFontTx/>
              <a:buNone/>
            </a:pPr>
            <a:r>
              <a:rPr lang="en-GB" sz="2400" dirty="0" smtClean="0"/>
              <a:t>s = </a:t>
            </a:r>
            <a:r>
              <a:rPr lang="en-GB" sz="2400" dirty="0" err="1" smtClean="0"/>
              <a:t>ut</a:t>
            </a:r>
            <a:r>
              <a:rPr lang="en-GB" sz="2400" dirty="0" smtClean="0"/>
              <a:t> + </a:t>
            </a:r>
            <a:r>
              <a:rPr lang="en-US" sz="2400" dirty="0" smtClean="0">
                <a:cs typeface="Arial" charset="0"/>
              </a:rPr>
              <a:t>½at</a:t>
            </a:r>
            <a:r>
              <a:rPr lang="en-US" sz="2400" baseline="30000" dirty="0" smtClean="0">
                <a:cs typeface="Arial" charset="0"/>
              </a:rPr>
              <a:t>2</a:t>
            </a:r>
            <a:r>
              <a:rPr lang="en-US" sz="2400" dirty="0" smtClean="0">
                <a:cs typeface="Arial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n-GB" sz="2400" dirty="0" smtClean="0">
                <a:cs typeface="Arial" charset="0"/>
              </a:rPr>
              <a:t>30 = </a:t>
            </a:r>
            <a:r>
              <a:rPr lang="en-US" sz="2400" dirty="0" smtClean="0">
                <a:cs typeface="Arial" charset="0"/>
              </a:rPr>
              <a:t>½ x 9.8 x t</a:t>
            </a:r>
            <a:r>
              <a:rPr lang="en-US" sz="2400" baseline="30000" dirty="0" smtClean="0">
                <a:cs typeface="Arial" charset="0"/>
              </a:rPr>
              <a:t>2</a:t>
            </a:r>
          </a:p>
          <a:p>
            <a:pPr eaLnBrk="1" hangingPunct="1">
              <a:buFontTx/>
              <a:buNone/>
            </a:pPr>
            <a:r>
              <a:rPr lang="en-GB" sz="2400" dirty="0" smtClean="0">
                <a:cs typeface="Arial" charset="0"/>
              </a:rPr>
              <a:t>t</a:t>
            </a:r>
            <a:r>
              <a:rPr lang="en-GB" sz="2400" baseline="30000" dirty="0" smtClean="0">
                <a:cs typeface="Arial" charset="0"/>
              </a:rPr>
              <a:t>2</a:t>
            </a:r>
            <a:r>
              <a:rPr lang="en-GB" sz="2400" dirty="0" smtClean="0">
                <a:cs typeface="Arial" charset="0"/>
              </a:rPr>
              <a:t> = 6.1</a:t>
            </a:r>
          </a:p>
          <a:p>
            <a:pPr eaLnBrk="1" hangingPunct="1">
              <a:buFontTx/>
              <a:buNone/>
            </a:pPr>
            <a:r>
              <a:rPr lang="en-GB" sz="2400" dirty="0" smtClean="0">
                <a:cs typeface="Arial" charset="0"/>
              </a:rPr>
              <a:t>t = 2.47 s</a:t>
            </a:r>
          </a:p>
          <a:p>
            <a:pPr eaLnBrk="1" hangingPunct="1">
              <a:buFontTx/>
              <a:buNone/>
            </a:pPr>
            <a:r>
              <a:rPr lang="en-GB" sz="2400" dirty="0" smtClean="0">
                <a:cs typeface="Arial" charset="0"/>
              </a:rPr>
              <a:t>	The dog hits the ground after 2.47 seconds (yes!)</a:t>
            </a:r>
            <a:endParaRPr lang="en-US" sz="2400" dirty="0" smtClean="0">
              <a:cs typeface="Arial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3429000"/>
            <a:ext cx="2411413" cy="2879725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6308725"/>
            <a:ext cx="9144000" cy="72072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4342" name="Picture 6" descr="acid d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63713" y="2924175"/>
            <a:ext cx="644525" cy="484188"/>
          </a:xfrm>
          <a:noFill/>
        </p:spPr>
      </p:pic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411413" y="3141663"/>
            <a:ext cx="7207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2700338" y="2636838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CC0066"/>
                </a:solidFill>
              </a:rPr>
              <a:t>5 m.s</a:t>
            </a:r>
            <a:r>
              <a:rPr lang="en-GB" baseline="30000">
                <a:solidFill>
                  <a:srgbClr val="CC0066"/>
                </a:solidFill>
              </a:rPr>
              <a:t>-1</a:t>
            </a:r>
            <a:endParaRPr lang="en-US" baseline="30000">
              <a:solidFill>
                <a:srgbClr val="CC0066"/>
              </a:solidFill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971550" y="4652963"/>
            <a:ext cx="1152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30 m</a:t>
            </a:r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V="1">
            <a:off x="1258888" y="3429000"/>
            <a:ext cx="0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1258888" y="5084763"/>
            <a:ext cx="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Example</a:t>
            </a:r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63938" y="1600200"/>
            <a:ext cx="4752975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400" smtClean="0"/>
              <a:t>	Now look at </a:t>
            </a:r>
            <a:r>
              <a:rPr lang="en-GB" sz="2400" smtClean="0">
                <a:solidFill>
                  <a:srgbClr val="CC0066"/>
                </a:solidFill>
              </a:rPr>
              <a:t>horizontal</a:t>
            </a:r>
            <a:r>
              <a:rPr lang="en-GB" sz="2400" smtClean="0"/>
              <a:t> motion:</a:t>
            </a:r>
          </a:p>
          <a:p>
            <a:pPr eaLnBrk="1" hangingPunct="1">
              <a:buFontTx/>
              <a:buNone/>
            </a:pPr>
            <a:endParaRPr lang="en-GB" sz="1800" smtClean="0">
              <a:solidFill>
                <a:srgbClr val="00CC00"/>
              </a:solidFill>
            </a:endParaRPr>
          </a:p>
          <a:p>
            <a:pPr eaLnBrk="1" hangingPunct="1">
              <a:buFontTx/>
              <a:buNone/>
            </a:pPr>
            <a:r>
              <a:rPr lang="en-GB" sz="1800" smtClean="0"/>
              <a:t>Constant speed</a:t>
            </a:r>
            <a:r>
              <a:rPr lang="en-GB" sz="1800" smtClean="0">
                <a:solidFill>
                  <a:srgbClr val="CC0066"/>
                </a:solidFill>
              </a:rPr>
              <a:t> (horizontally) </a:t>
            </a:r>
            <a:r>
              <a:rPr lang="en-GB" sz="1800" smtClean="0"/>
              <a:t>=</a:t>
            </a:r>
            <a:r>
              <a:rPr lang="en-GB" sz="1800" smtClean="0">
                <a:solidFill>
                  <a:srgbClr val="CC0066"/>
                </a:solidFill>
              </a:rPr>
              <a:t> 5 m.s</a:t>
            </a:r>
            <a:r>
              <a:rPr lang="en-GB" sz="1800" baseline="30000" smtClean="0">
                <a:solidFill>
                  <a:srgbClr val="CC0066"/>
                </a:solidFill>
              </a:rPr>
              <a:t>-1</a:t>
            </a:r>
          </a:p>
          <a:p>
            <a:pPr eaLnBrk="1" hangingPunct="1">
              <a:buFontTx/>
              <a:buNone/>
            </a:pPr>
            <a:r>
              <a:rPr lang="en-GB" sz="1800" smtClean="0">
                <a:solidFill>
                  <a:srgbClr val="CC0066"/>
                </a:solidFill>
              </a:rPr>
              <a:t>Time of fall = 2.47 seconds</a:t>
            </a:r>
          </a:p>
          <a:p>
            <a:pPr eaLnBrk="1" hangingPunct="1">
              <a:buFontTx/>
              <a:buNone/>
            </a:pPr>
            <a:endParaRPr lang="en-GB" sz="1800" smtClean="0">
              <a:solidFill>
                <a:srgbClr val="CC0066"/>
              </a:solidFill>
            </a:endParaRPr>
          </a:p>
          <a:p>
            <a:pPr eaLnBrk="1" hangingPunct="1">
              <a:buFontTx/>
              <a:buNone/>
            </a:pPr>
            <a:r>
              <a:rPr lang="en-GB" sz="1800" smtClean="0"/>
              <a:t>Horizontal distance travelled = speed x time</a:t>
            </a:r>
          </a:p>
          <a:p>
            <a:pPr eaLnBrk="1" hangingPunct="1">
              <a:buFontTx/>
              <a:buNone/>
            </a:pPr>
            <a:endParaRPr lang="en-GB" sz="2400" smtClean="0">
              <a:solidFill>
                <a:srgbClr val="CC0066"/>
              </a:solidFill>
            </a:endParaRPr>
          </a:p>
          <a:p>
            <a:pPr eaLnBrk="1" hangingPunct="1">
              <a:buFontTx/>
              <a:buNone/>
            </a:pPr>
            <a:r>
              <a:rPr lang="en-GB" sz="2000" smtClean="0"/>
              <a:t>Horizontal distance travelled = 5 x 2.47</a:t>
            </a:r>
          </a:p>
          <a:p>
            <a:pPr eaLnBrk="1" hangingPunct="1">
              <a:buFontTx/>
              <a:buNone/>
            </a:pPr>
            <a:r>
              <a:rPr lang="en-GB" sz="2400" smtClean="0"/>
              <a:t>				       </a:t>
            </a:r>
            <a:r>
              <a:rPr lang="en-GB" sz="2000" smtClean="0"/>
              <a:t>= 12.4 m</a:t>
            </a:r>
            <a:r>
              <a:rPr lang="en-GB" sz="2400" smtClean="0"/>
              <a:t> </a:t>
            </a:r>
            <a:r>
              <a:rPr lang="en-GB" sz="2400" smtClean="0">
                <a:solidFill>
                  <a:srgbClr val="0000FF"/>
                </a:solidFill>
                <a:cs typeface="Arial" charset="0"/>
              </a:rPr>
              <a:t>The dog hits the ground 12.4 metres from the base of the cliff</a:t>
            </a:r>
            <a:endParaRPr lang="en-US" sz="2400" smtClean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3429000"/>
            <a:ext cx="2411413" cy="2879725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6308725"/>
            <a:ext cx="9144000" cy="72072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5366" name="Picture 6" descr="acid d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63713" y="2924175"/>
            <a:ext cx="644525" cy="484188"/>
          </a:xfrm>
          <a:noFill/>
        </p:spPr>
      </p:pic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2411413" y="3141663"/>
            <a:ext cx="7207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2700338" y="2636838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CC0066"/>
                </a:solidFill>
              </a:rPr>
              <a:t>5 m.s</a:t>
            </a:r>
            <a:r>
              <a:rPr lang="en-GB" baseline="30000">
                <a:solidFill>
                  <a:srgbClr val="CC0066"/>
                </a:solidFill>
              </a:rPr>
              <a:t>-1</a:t>
            </a:r>
            <a:endParaRPr lang="en-US" baseline="30000">
              <a:solidFill>
                <a:srgbClr val="CC0066"/>
              </a:solidFill>
            </a:endParaRP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971550" y="4652963"/>
            <a:ext cx="1152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30 m</a:t>
            </a:r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V="1">
            <a:off x="1258888" y="3429000"/>
            <a:ext cx="0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1258888" y="5084763"/>
            <a:ext cx="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Constant speed</a:t>
            </a:r>
            <a:endParaRPr lang="en-GB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distance</a:t>
            </a:r>
            <a:endParaRPr lang="en-GB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V="1">
            <a:off x="685800" y="1981200"/>
            <a:ext cx="7772400" cy="411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685800" y="914400"/>
            <a:ext cx="6477000" cy="5105400"/>
          </a:xfrm>
          <a:prstGeom prst="line">
            <a:avLst/>
          </a:prstGeom>
          <a:noFill/>
          <a:ln w="57150">
            <a:solidFill>
              <a:srgbClr val="66FF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7239000" y="6096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fast</a:t>
            </a:r>
            <a:endParaRPr lang="en-GB"/>
          </a:p>
        </p:txBody>
      </p:sp>
      <p:pic>
        <p:nvPicPr>
          <p:cNvPr id="13323" name="Picture 11" descr="dexterslaborato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4876800"/>
            <a:ext cx="1011238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AutoShape 12"/>
          <p:cNvSpPr>
            <a:spLocks noChangeArrowheads="1"/>
          </p:cNvSpPr>
          <p:nvPr/>
        </p:nvSpPr>
        <p:spPr bwMode="auto">
          <a:xfrm>
            <a:off x="4267200" y="1752600"/>
            <a:ext cx="3352800" cy="2667000"/>
          </a:xfrm>
          <a:prstGeom prst="cloudCallout">
            <a:avLst>
              <a:gd name="adj1" fmla="val 41574"/>
              <a:gd name="adj2" fmla="val 67560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/>
              <a:t>How would the graph look different for a slower constant speed?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cid d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24525" y="6021388"/>
            <a:ext cx="644525" cy="484187"/>
          </a:xfrm>
          <a:noFill/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Parabola</a:t>
            </a:r>
            <a:endParaRPr lang="en-US" smtClean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59713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GB" sz="3600" smtClean="0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3429000"/>
            <a:ext cx="2411413" cy="2879725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72072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391" name="Arc 7"/>
          <p:cNvSpPr>
            <a:spLocks/>
          </p:cNvSpPr>
          <p:nvPr/>
        </p:nvSpPr>
        <p:spPr bwMode="auto">
          <a:xfrm>
            <a:off x="2411413" y="3141663"/>
            <a:ext cx="3673475" cy="4175125"/>
          </a:xfrm>
          <a:custGeom>
            <a:avLst/>
            <a:gdLst>
              <a:gd name="T0" fmla="*/ 0 w 20831"/>
              <a:gd name="T1" fmla="*/ 0 h 21600"/>
              <a:gd name="T2" fmla="*/ 2147483647 w 20831"/>
              <a:gd name="T3" fmla="*/ 2147483647 h 21600"/>
              <a:gd name="T4" fmla="*/ 0 w 20831"/>
              <a:gd name="T5" fmla="*/ 2147483647 h 21600"/>
              <a:gd name="T6" fmla="*/ 0 60000 65536"/>
              <a:gd name="T7" fmla="*/ 0 60000 65536"/>
              <a:gd name="T8" fmla="*/ 0 60000 65536"/>
              <a:gd name="T9" fmla="*/ 0 w 20831"/>
              <a:gd name="T10" fmla="*/ 0 h 21600"/>
              <a:gd name="T11" fmla="*/ 20831 w 2083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831" h="21600" fill="none" extrusionOk="0">
                <a:moveTo>
                  <a:pt x="-1" y="0"/>
                </a:moveTo>
                <a:cubicBezTo>
                  <a:pt x="9728" y="0"/>
                  <a:pt x="18256" y="6503"/>
                  <a:pt x="20830" y="15886"/>
                </a:cubicBezTo>
              </a:path>
              <a:path w="20831" h="21600" stroke="0" extrusionOk="0">
                <a:moveTo>
                  <a:pt x="-1" y="0"/>
                </a:moveTo>
                <a:cubicBezTo>
                  <a:pt x="9728" y="0"/>
                  <a:pt x="18256" y="6503"/>
                  <a:pt x="20830" y="15886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>
            <a:off x="5651500" y="6092825"/>
            <a:ext cx="792163" cy="504825"/>
          </a:xfrm>
          <a:prstGeom prst="cloudCallout">
            <a:avLst>
              <a:gd name="adj1" fmla="val 6912"/>
              <a:gd name="adj2" fmla="val -2514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GB"/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3348038" y="5876925"/>
            <a:ext cx="1728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12.4 metres</a:t>
            </a:r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787900" y="6092825"/>
            <a:ext cx="1223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H="1">
            <a:off x="2411413" y="609282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smtClean="0"/>
              <a:t>What is the dog’s </a:t>
            </a:r>
            <a:r>
              <a:rPr lang="en-GB" sz="4000" u="sng" smtClean="0"/>
              <a:t>speed</a:t>
            </a:r>
            <a:r>
              <a:rPr lang="en-GB" sz="4000" smtClean="0"/>
              <a:t> as he hits the ground?</a:t>
            </a:r>
            <a:endParaRPr lang="en-US" sz="400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79838" y="1600200"/>
            <a:ext cx="4537075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smtClean="0"/>
              <a:t>	To answer this it is easier to think in terms of the dog’s total energy (kinetic and potential)</a:t>
            </a:r>
            <a:endParaRPr lang="en-US" sz="2800" smtClean="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3429000"/>
            <a:ext cx="2411413" cy="2879725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6308725"/>
            <a:ext cx="9144000" cy="72072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7414" name="Picture 6" descr="acid d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63713" y="2924175"/>
            <a:ext cx="644525" cy="484188"/>
          </a:xfrm>
          <a:noFill/>
        </p:spPr>
      </p:pic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2411413" y="3141663"/>
            <a:ext cx="720725" cy="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2700338" y="2636838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CC0066"/>
                </a:solidFill>
              </a:rPr>
              <a:t>5 m.s</a:t>
            </a:r>
            <a:r>
              <a:rPr lang="en-GB" baseline="30000">
                <a:solidFill>
                  <a:srgbClr val="CC0066"/>
                </a:solidFill>
              </a:rPr>
              <a:t>-1</a:t>
            </a:r>
            <a:endParaRPr lang="en-US" baseline="30000">
              <a:solidFill>
                <a:srgbClr val="CC0066"/>
              </a:solidFill>
            </a:endParaRP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971550" y="4652963"/>
            <a:ext cx="1152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30 m</a:t>
            </a:r>
            <a:endParaRPr lang="en-US"/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V="1">
            <a:off x="1258888" y="3429000"/>
            <a:ext cx="0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1258888" y="5084763"/>
            <a:ext cx="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smtClean="0"/>
              <a:t>What is the dog’s speed as he hits the ground?</a:t>
            </a:r>
            <a:endParaRPr lang="en-US" sz="400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27313" y="1600200"/>
            <a:ext cx="63373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smtClean="0"/>
              <a:t>	</a:t>
            </a:r>
            <a:r>
              <a:rPr lang="en-GB" sz="2400" smtClean="0"/>
              <a:t>Total energy at top = </a:t>
            </a:r>
            <a:r>
              <a:rPr lang="en-US" sz="2400" smtClean="0">
                <a:cs typeface="Arial" charset="0"/>
              </a:rPr>
              <a:t>½mv</a:t>
            </a:r>
            <a:r>
              <a:rPr lang="en-US" sz="2400" baseline="30000" smtClean="0">
                <a:cs typeface="Arial" charset="0"/>
              </a:rPr>
              <a:t>2</a:t>
            </a:r>
            <a:r>
              <a:rPr lang="en-US" sz="2400" smtClean="0">
                <a:cs typeface="Arial" charset="0"/>
              </a:rPr>
              <a:t> + mgh</a:t>
            </a:r>
          </a:p>
          <a:p>
            <a:pPr eaLnBrk="1" hangingPunct="1">
              <a:buFontTx/>
              <a:buNone/>
            </a:pPr>
            <a:endParaRPr lang="en-GB" sz="2400" smtClean="0">
              <a:cs typeface="Arial" charset="0"/>
            </a:endParaRPr>
          </a:p>
          <a:p>
            <a:pPr eaLnBrk="1" hangingPunct="1">
              <a:buFontTx/>
              <a:buNone/>
            </a:pPr>
            <a:endParaRPr lang="en-GB" sz="2400" smtClean="0">
              <a:cs typeface="Arial" charset="0"/>
            </a:endParaRPr>
          </a:p>
          <a:p>
            <a:pPr eaLnBrk="1" hangingPunct="1">
              <a:buFontTx/>
              <a:buNone/>
            </a:pPr>
            <a:endParaRPr lang="en-GB" sz="2400" smtClean="0"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GB" sz="2400" smtClean="0">
                <a:cs typeface="Arial" charset="0"/>
              </a:rPr>
              <a:t>Total energy = </a:t>
            </a:r>
            <a:r>
              <a:rPr lang="en-US" sz="2400" smtClean="0">
                <a:cs typeface="Arial" charset="0"/>
              </a:rPr>
              <a:t>½m(5)</a:t>
            </a:r>
            <a:r>
              <a:rPr lang="en-US" sz="2400" baseline="30000" smtClean="0">
                <a:cs typeface="Arial" charset="0"/>
              </a:rPr>
              <a:t>2</a:t>
            </a:r>
            <a:r>
              <a:rPr lang="en-US" sz="2400" smtClean="0">
                <a:cs typeface="Arial" charset="0"/>
              </a:rPr>
              <a:t> + m</a:t>
            </a:r>
            <a:r>
              <a:rPr lang="en-US" sz="1800" smtClean="0">
                <a:cs typeface="Arial" charset="0"/>
              </a:rPr>
              <a:t>x</a:t>
            </a:r>
            <a:r>
              <a:rPr lang="en-US" sz="2400" smtClean="0">
                <a:cs typeface="Arial" charset="0"/>
              </a:rPr>
              <a:t>9.8</a:t>
            </a:r>
            <a:r>
              <a:rPr lang="en-US" sz="1800" smtClean="0">
                <a:cs typeface="Arial" charset="0"/>
              </a:rPr>
              <a:t>x</a:t>
            </a:r>
            <a:r>
              <a:rPr lang="en-US" sz="2400" smtClean="0">
                <a:cs typeface="Arial" charset="0"/>
              </a:rPr>
              <a:t>30</a:t>
            </a:r>
          </a:p>
          <a:p>
            <a:pPr eaLnBrk="1" hangingPunct="1">
              <a:buFontTx/>
              <a:buNone/>
            </a:pPr>
            <a:r>
              <a:rPr lang="en-GB" sz="2400" smtClean="0">
                <a:cs typeface="Arial" charset="0"/>
              </a:rPr>
              <a:t>Total energy = 12.5m + 294m = 306.5m</a:t>
            </a:r>
            <a:endParaRPr lang="en-US" sz="2400" smtClean="0">
              <a:cs typeface="Arial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3429000"/>
            <a:ext cx="2411413" cy="2879725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6308725"/>
            <a:ext cx="9144000" cy="72072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8438" name="Picture 6" descr="acid d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63713" y="2924175"/>
            <a:ext cx="644525" cy="484188"/>
          </a:xfrm>
          <a:noFill/>
        </p:spPr>
      </p:pic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2411413" y="3141663"/>
            <a:ext cx="720725" cy="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2700338" y="2636838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CC0066"/>
                </a:solidFill>
              </a:rPr>
              <a:t>5 m.s</a:t>
            </a:r>
            <a:r>
              <a:rPr lang="en-GB" baseline="30000">
                <a:solidFill>
                  <a:srgbClr val="CC0066"/>
                </a:solidFill>
              </a:rPr>
              <a:t>-1</a:t>
            </a:r>
            <a:endParaRPr lang="en-US" baseline="30000">
              <a:solidFill>
                <a:srgbClr val="CC0066"/>
              </a:solidFill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971550" y="4652963"/>
            <a:ext cx="1152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30 m</a:t>
            </a:r>
            <a:endParaRPr lang="en-US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 flipV="1">
            <a:off x="1258888" y="3429000"/>
            <a:ext cx="0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>
            <a:off x="1258888" y="5084763"/>
            <a:ext cx="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smtClean="0"/>
              <a:t>What is the dog’s speed as he hits the ground?</a:t>
            </a:r>
            <a:endParaRPr lang="en-US" sz="400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59713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smtClean="0"/>
              <a:t>	At the bottom, all the potential energy has been converted to kinetic energy. All the dog’s energy is now kinetic.</a:t>
            </a:r>
            <a:endParaRPr lang="en-US" sz="2800" smtClean="0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3429000"/>
            <a:ext cx="2411413" cy="2879725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6308725"/>
            <a:ext cx="9144000" cy="72072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9462" name="Picture 6" descr="acid d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24525" y="5661025"/>
            <a:ext cx="644525" cy="484188"/>
          </a:xfrm>
          <a:noFill/>
        </p:spPr>
      </p:pic>
      <p:sp>
        <p:nvSpPr>
          <p:cNvPr id="19463" name="Arc 7"/>
          <p:cNvSpPr>
            <a:spLocks/>
          </p:cNvSpPr>
          <p:nvPr/>
        </p:nvSpPr>
        <p:spPr bwMode="auto">
          <a:xfrm>
            <a:off x="2411413" y="3141663"/>
            <a:ext cx="3673475" cy="4175125"/>
          </a:xfrm>
          <a:custGeom>
            <a:avLst/>
            <a:gdLst>
              <a:gd name="T0" fmla="*/ 0 w 20831"/>
              <a:gd name="T1" fmla="*/ 0 h 21600"/>
              <a:gd name="T2" fmla="*/ 2147483647 w 20831"/>
              <a:gd name="T3" fmla="*/ 2147483647 h 21600"/>
              <a:gd name="T4" fmla="*/ 0 w 20831"/>
              <a:gd name="T5" fmla="*/ 2147483647 h 21600"/>
              <a:gd name="T6" fmla="*/ 0 60000 65536"/>
              <a:gd name="T7" fmla="*/ 0 60000 65536"/>
              <a:gd name="T8" fmla="*/ 0 60000 65536"/>
              <a:gd name="T9" fmla="*/ 0 w 20831"/>
              <a:gd name="T10" fmla="*/ 0 h 21600"/>
              <a:gd name="T11" fmla="*/ 20831 w 2083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831" h="21600" fill="none" extrusionOk="0">
                <a:moveTo>
                  <a:pt x="-1" y="0"/>
                </a:moveTo>
                <a:cubicBezTo>
                  <a:pt x="9728" y="0"/>
                  <a:pt x="18256" y="6503"/>
                  <a:pt x="20830" y="15886"/>
                </a:cubicBezTo>
              </a:path>
              <a:path w="20831" h="21600" stroke="0" extrusionOk="0">
                <a:moveTo>
                  <a:pt x="-1" y="0"/>
                </a:moveTo>
                <a:cubicBezTo>
                  <a:pt x="9728" y="0"/>
                  <a:pt x="18256" y="6503"/>
                  <a:pt x="20830" y="15886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867400" y="5229225"/>
            <a:ext cx="172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>
                <a:solidFill>
                  <a:srgbClr val="0000FF"/>
                </a:solidFill>
              </a:rPr>
              <a:t>V = ?</a:t>
            </a:r>
            <a:endParaRPr lang="en-US" sz="2400" b="1">
              <a:solidFill>
                <a:srgbClr val="0000FF"/>
              </a:solidFill>
            </a:endParaRP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6156325" y="3573463"/>
            <a:ext cx="2592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olidFill>
                  <a:srgbClr val="FF0000"/>
                </a:solidFill>
              </a:rPr>
              <a:t>energy = </a:t>
            </a:r>
            <a:r>
              <a:rPr lang="en-US" sz="2400">
                <a:solidFill>
                  <a:srgbClr val="FF0000"/>
                </a:solidFill>
                <a:cs typeface="Arial" charset="0"/>
              </a:rPr>
              <a:t>½mv</a:t>
            </a:r>
            <a:r>
              <a:rPr lang="en-US" sz="2400" baseline="30000">
                <a:solidFill>
                  <a:srgbClr val="FF0000"/>
                </a:solidFill>
                <a:cs typeface="Arial" charset="0"/>
              </a:rPr>
              <a:t>2</a:t>
            </a: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6227763" y="3933825"/>
            <a:ext cx="0" cy="16557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smtClean="0"/>
              <a:t>What is the dog’s speed as he hits the ground?</a:t>
            </a:r>
            <a:endParaRPr lang="en-US" sz="400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59713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sz="2800" smtClean="0"/>
              <a:t>	energy at top = energy at bottom</a:t>
            </a:r>
          </a:p>
          <a:p>
            <a:pPr algn="ctr" eaLnBrk="1" hangingPunct="1">
              <a:buFontTx/>
              <a:buNone/>
            </a:pPr>
            <a:r>
              <a:rPr lang="en-GB" sz="2400" smtClean="0">
                <a:cs typeface="Arial" charset="0"/>
              </a:rPr>
              <a:t>	306.5m = </a:t>
            </a:r>
            <a:r>
              <a:rPr lang="en-US" sz="2400" smtClean="0">
                <a:cs typeface="Arial" charset="0"/>
              </a:rPr>
              <a:t>½mv</a:t>
            </a:r>
            <a:r>
              <a:rPr lang="en-US" sz="2400" baseline="30000" smtClean="0"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r>
              <a:rPr lang="en-GB" sz="2400" smtClean="0">
                <a:cs typeface="Arial" charset="0"/>
              </a:rPr>
              <a:t>306.5 = </a:t>
            </a:r>
            <a:r>
              <a:rPr lang="en-US" sz="2400" smtClean="0">
                <a:cs typeface="Arial" charset="0"/>
              </a:rPr>
              <a:t>½v</a:t>
            </a:r>
            <a:r>
              <a:rPr lang="en-US" sz="2400" baseline="30000" smtClean="0"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r>
              <a:rPr lang="en-GB" sz="2400" smtClean="0">
                <a:cs typeface="Arial" charset="0"/>
              </a:rPr>
              <a:t>613 = v</a:t>
            </a:r>
            <a:r>
              <a:rPr lang="en-GB" sz="2400" baseline="30000" smtClean="0"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r>
              <a:rPr lang="en-GB" sz="2400" smtClean="0">
                <a:cs typeface="Arial" charset="0"/>
              </a:rPr>
              <a:t>V = 24.8 m.s</a:t>
            </a:r>
            <a:r>
              <a:rPr lang="en-GB" sz="2400" baseline="30000" smtClean="0">
                <a:cs typeface="Arial" charset="0"/>
              </a:rPr>
              <a:t>-1</a:t>
            </a:r>
          </a:p>
          <a:p>
            <a:pPr algn="r" eaLnBrk="1" hangingPunct="1">
              <a:buFontTx/>
              <a:buNone/>
            </a:pPr>
            <a:r>
              <a:rPr lang="en-GB" sz="2400" smtClean="0">
                <a:cs typeface="Arial" charset="0"/>
              </a:rPr>
              <a:t>(Note that this is the dog’s </a:t>
            </a:r>
          </a:p>
          <a:p>
            <a:pPr algn="r" eaLnBrk="1" hangingPunct="1">
              <a:buFontTx/>
              <a:buNone/>
            </a:pPr>
            <a:r>
              <a:rPr lang="en-GB" sz="2400" smtClean="0">
                <a:solidFill>
                  <a:srgbClr val="FF0000"/>
                </a:solidFill>
                <a:cs typeface="Arial" charset="0"/>
              </a:rPr>
              <a:t>speed</a:t>
            </a:r>
            <a:r>
              <a:rPr lang="en-GB" sz="2400" smtClean="0">
                <a:cs typeface="Arial" charset="0"/>
              </a:rPr>
              <a:t> as it hits the ground, </a:t>
            </a:r>
          </a:p>
          <a:p>
            <a:pPr algn="r" eaLnBrk="1" hangingPunct="1">
              <a:buFontTx/>
              <a:buNone/>
            </a:pPr>
            <a:r>
              <a:rPr lang="en-GB" sz="2400" smtClean="0">
                <a:solidFill>
                  <a:srgbClr val="FF0000"/>
                </a:solidFill>
                <a:cs typeface="Arial" charset="0"/>
              </a:rPr>
              <a:t>not</a:t>
            </a:r>
            <a:r>
              <a:rPr lang="en-GB" sz="2400" smtClean="0">
                <a:cs typeface="Arial" charset="0"/>
              </a:rPr>
              <a:t> its velocity.</a:t>
            </a:r>
            <a:endParaRPr lang="en-US" sz="2400" smtClean="0">
              <a:cs typeface="Arial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3429000"/>
            <a:ext cx="2411413" cy="2879725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6308725"/>
            <a:ext cx="9144000" cy="72072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20486" name="Picture 6" descr="acid d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24525" y="5661025"/>
            <a:ext cx="644525" cy="484188"/>
          </a:xfrm>
          <a:noFill/>
        </p:spPr>
      </p:pic>
      <p:sp>
        <p:nvSpPr>
          <p:cNvPr id="20487" name="Arc 7"/>
          <p:cNvSpPr>
            <a:spLocks/>
          </p:cNvSpPr>
          <p:nvPr/>
        </p:nvSpPr>
        <p:spPr bwMode="auto">
          <a:xfrm>
            <a:off x="2411413" y="3141663"/>
            <a:ext cx="3673475" cy="4175125"/>
          </a:xfrm>
          <a:custGeom>
            <a:avLst/>
            <a:gdLst>
              <a:gd name="T0" fmla="*/ 0 w 20831"/>
              <a:gd name="T1" fmla="*/ 0 h 21600"/>
              <a:gd name="T2" fmla="*/ 2147483647 w 20831"/>
              <a:gd name="T3" fmla="*/ 2147483647 h 21600"/>
              <a:gd name="T4" fmla="*/ 0 w 20831"/>
              <a:gd name="T5" fmla="*/ 2147483647 h 21600"/>
              <a:gd name="T6" fmla="*/ 0 60000 65536"/>
              <a:gd name="T7" fmla="*/ 0 60000 65536"/>
              <a:gd name="T8" fmla="*/ 0 60000 65536"/>
              <a:gd name="T9" fmla="*/ 0 w 20831"/>
              <a:gd name="T10" fmla="*/ 0 h 21600"/>
              <a:gd name="T11" fmla="*/ 20831 w 2083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831" h="21600" fill="none" extrusionOk="0">
                <a:moveTo>
                  <a:pt x="-1" y="0"/>
                </a:moveTo>
                <a:cubicBezTo>
                  <a:pt x="9728" y="0"/>
                  <a:pt x="18256" y="6503"/>
                  <a:pt x="20830" y="15886"/>
                </a:cubicBezTo>
              </a:path>
              <a:path w="20831" h="21600" stroke="0" extrusionOk="0">
                <a:moveTo>
                  <a:pt x="-1" y="0"/>
                </a:moveTo>
                <a:cubicBezTo>
                  <a:pt x="9728" y="0"/>
                  <a:pt x="18256" y="6503"/>
                  <a:pt x="20830" y="15886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rgbClr val="0000FF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6300788" y="5373688"/>
            <a:ext cx="2160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>
                <a:solidFill>
                  <a:srgbClr val="0000FF"/>
                </a:solidFill>
              </a:rPr>
              <a:t>v = 24.8 m.s</a:t>
            </a:r>
            <a:r>
              <a:rPr lang="en-GB" sz="2400" b="1" baseline="30000">
                <a:solidFill>
                  <a:srgbClr val="0000FF"/>
                </a:solidFill>
              </a:rPr>
              <a:t>-1</a:t>
            </a:r>
            <a:endParaRPr lang="en-US" sz="2400" b="1" baseline="300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dirty="0" smtClean="0"/>
              <a:t>What is the dog’s </a:t>
            </a:r>
            <a:r>
              <a:rPr lang="en-GB" sz="4000" u="sng" dirty="0" smtClean="0"/>
              <a:t>velocity</a:t>
            </a:r>
            <a:r>
              <a:rPr lang="en-GB" sz="4000" dirty="0" smtClean="0"/>
              <a:t> as he hits the ground?</a:t>
            </a:r>
            <a:endParaRPr lang="en-US" sz="4000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59713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sz="2800" dirty="0" smtClean="0"/>
              <a:t>	</a:t>
            </a:r>
            <a:r>
              <a:rPr lang="en-US" sz="2800" dirty="0" smtClean="0"/>
              <a:t>This can be found by vector addition of his final vertical and horizontal velocity as he hits the ground</a:t>
            </a:r>
            <a:r>
              <a:rPr lang="en-GB" sz="2400" dirty="0" smtClean="0">
                <a:cs typeface="Arial" charset="0"/>
              </a:rPr>
              <a:t>.</a:t>
            </a:r>
            <a:endParaRPr lang="en-US" sz="2400" dirty="0" smtClean="0">
              <a:cs typeface="Arial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3429000"/>
            <a:ext cx="2411413" cy="2879725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6308725"/>
            <a:ext cx="9144000" cy="72072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20486" name="Picture 6" descr="acid d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24525" y="5661025"/>
            <a:ext cx="644525" cy="484188"/>
          </a:xfrm>
          <a:noFill/>
        </p:spPr>
      </p:pic>
      <p:sp>
        <p:nvSpPr>
          <p:cNvPr id="20487" name="Arc 7"/>
          <p:cNvSpPr>
            <a:spLocks/>
          </p:cNvSpPr>
          <p:nvPr/>
        </p:nvSpPr>
        <p:spPr bwMode="auto">
          <a:xfrm>
            <a:off x="2411413" y="3141663"/>
            <a:ext cx="3673475" cy="4175125"/>
          </a:xfrm>
          <a:custGeom>
            <a:avLst/>
            <a:gdLst>
              <a:gd name="T0" fmla="*/ 0 w 20831"/>
              <a:gd name="T1" fmla="*/ 0 h 21600"/>
              <a:gd name="T2" fmla="*/ 2147483647 w 20831"/>
              <a:gd name="T3" fmla="*/ 2147483647 h 21600"/>
              <a:gd name="T4" fmla="*/ 0 w 20831"/>
              <a:gd name="T5" fmla="*/ 2147483647 h 21600"/>
              <a:gd name="T6" fmla="*/ 0 60000 65536"/>
              <a:gd name="T7" fmla="*/ 0 60000 65536"/>
              <a:gd name="T8" fmla="*/ 0 60000 65536"/>
              <a:gd name="T9" fmla="*/ 0 w 20831"/>
              <a:gd name="T10" fmla="*/ 0 h 21600"/>
              <a:gd name="T11" fmla="*/ 20831 w 2083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831" h="21600" fill="none" extrusionOk="0">
                <a:moveTo>
                  <a:pt x="-1" y="0"/>
                </a:moveTo>
                <a:cubicBezTo>
                  <a:pt x="9728" y="0"/>
                  <a:pt x="18256" y="6503"/>
                  <a:pt x="20830" y="15886"/>
                </a:cubicBezTo>
              </a:path>
              <a:path w="20831" h="21600" stroke="0" extrusionOk="0">
                <a:moveTo>
                  <a:pt x="-1" y="0"/>
                </a:moveTo>
                <a:cubicBezTo>
                  <a:pt x="9728" y="0"/>
                  <a:pt x="18256" y="6503"/>
                  <a:pt x="20830" y="15886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rgbClr val="0000FF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114800" y="2895600"/>
            <a:ext cx="45370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Looking at 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vertical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motion first: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 = 0, a = 9.8 m.s</a:t>
            </a:r>
            <a:r>
              <a:rPr kumimoji="0" lang="en-GB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-2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s = 30 m,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GB" sz="1800" kern="0" dirty="0" smtClean="0">
                <a:solidFill>
                  <a:srgbClr val="0000FF"/>
                </a:solidFill>
                <a:latin typeface="+mn-lt"/>
                <a:cs typeface="+mn-cs"/>
              </a:rPr>
              <a:t>v = ?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latin typeface="+mn-lt"/>
                <a:cs typeface="+mn-cs"/>
              </a:rPr>
              <a:t>v</a:t>
            </a:r>
            <a:r>
              <a:rPr lang="en-GB" kern="0" baseline="30000" dirty="0" smtClean="0">
                <a:latin typeface="+mn-lt"/>
                <a:cs typeface="+mn-cs"/>
              </a:rPr>
              <a:t>2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u</a:t>
            </a:r>
            <a:r>
              <a:rPr kumimoji="0" lang="en-GB" sz="2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 </a:t>
            </a:r>
            <a:r>
              <a:rPr lang="en-US" kern="0" dirty="0" smtClean="0">
                <a:latin typeface="+mn-lt"/>
                <a:cs typeface="Arial" charset="0"/>
              </a:rPr>
              <a:t>2as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latin typeface="+mn-lt"/>
                <a:cs typeface="Arial" charset="0"/>
              </a:rPr>
              <a:t>v</a:t>
            </a:r>
            <a:r>
              <a:rPr lang="en-GB" kern="0" baseline="30000" dirty="0" smtClean="0">
                <a:latin typeface="+mn-lt"/>
                <a:cs typeface="Arial" charset="0"/>
              </a:rPr>
              <a:t>2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= </a:t>
            </a:r>
            <a:r>
              <a:rPr lang="en-US" kern="0" dirty="0" smtClean="0">
                <a:latin typeface="+mn-lt"/>
                <a:cs typeface="Arial" charset="0"/>
              </a:rPr>
              <a:t>0</a:t>
            </a:r>
            <a:r>
              <a:rPr lang="en-US" kern="0" baseline="30000" dirty="0" smtClean="0">
                <a:latin typeface="+mn-lt"/>
                <a:cs typeface="Arial" charset="0"/>
              </a:rPr>
              <a:t>2</a:t>
            </a:r>
            <a:r>
              <a:rPr lang="en-US" kern="0" dirty="0" smtClean="0">
                <a:latin typeface="+mn-lt"/>
                <a:cs typeface="Arial" charset="0"/>
              </a:rPr>
              <a:t> + 2 x 9.8 x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30 = 588</a:t>
            </a:r>
            <a:endParaRPr kumimoji="0" lang="en-US" sz="2400" b="0" i="0" u="none" strike="noStrike" kern="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>
                <a:latin typeface="+mn-lt"/>
                <a:cs typeface="Arial" charset="0"/>
              </a:rPr>
              <a:t>v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= 24.2</a:t>
            </a:r>
            <a:r>
              <a:rPr kumimoji="0" lang="en-GB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m.s</a:t>
            </a:r>
            <a:r>
              <a:rPr kumimoji="0" lang="en-GB" sz="2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-1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	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dirty="0" smtClean="0"/>
              <a:t>What is the dog’s </a:t>
            </a:r>
            <a:r>
              <a:rPr lang="en-GB" sz="4000" u="sng" dirty="0" smtClean="0"/>
              <a:t>velocity</a:t>
            </a:r>
            <a:r>
              <a:rPr lang="en-GB" sz="4000" dirty="0" smtClean="0"/>
              <a:t> as he hits the ground?</a:t>
            </a:r>
            <a:endParaRPr lang="en-US" sz="4000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59713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sz="2800" dirty="0" smtClean="0"/>
              <a:t>	</a:t>
            </a:r>
            <a:r>
              <a:rPr lang="en-US" sz="2800" dirty="0" smtClean="0"/>
              <a:t>The horizontal velocity is constant (5 m.s</a:t>
            </a:r>
            <a:r>
              <a:rPr lang="en-US" sz="2800" baseline="30000" dirty="0" smtClean="0"/>
              <a:t>-1</a:t>
            </a:r>
            <a:r>
              <a:rPr lang="en-US" sz="2800" dirty="0" smtClean="0"/>
              <a:t>) so the final velocity overall is</a:t>
            </a:r>
            <a:endParaRPr lang="en-US" sz="2400" dirty="0" smtClean="0">
              <a:cs typeface="Arial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3429000"/>
            <a:ext cx="2411413" cy="2879725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6308725"/>
            <a:ext cx="9144000" cy="72072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20486" name="Picture 6" descr="acid d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24525" y="5661025"/>
            <a:ext cx="644525" cy="484188"/>
          </a:xfrm>
          <a:noFill/>
        </p:spPr>
      </p:pic>
      <p:sp>
        <p:nvSpPr>
          <p:cNvPr id="20487" name="Arc 7"/>
          <p:cNvSpPr>
            <a:spLocks/>
          </p:cNvSpPr>
          <p:nvPr/>
        </p:nvSpPr>
        <p:spPr bwMode="auto">
          <a:xfrm>
            <a:off x="2411413" y="3141663"/>
            <a:ext cx="3673475" cy="4175125"/>
          </a:xfrm>
          <a:custGeom>
            <a:avLst/>
            <a:gdLst>
              <a:gd name="T0" fmla="*/ 0 w 20831"/>
              <a:gd name="T1" fmla="*/ 0 h 21600"/>
              <a:gd name="T2" fmla="*/ 2147483647 w 20831"/>
              <a:gd name="T3" fmla="*/ 2147483647 h 21600"/>
              <a:gd name="T4" fmla="*/ 0 w 20831"/>
              <a:gd name="T5" fmla="*/ 2147483647 h 21600"/>
              <a:gd name="T6" fmla="*/ 0 60000 65536"/>
              <a:gd name="T7" fmla="*/ 0 60000 65536"/>
              <a:gd name="T8" fmla="*/ 0 60000 65536"/>
              <a:gd name="T9" fmla="*/ 0 w 20831"/>
              <a:gd name="T10" fmla="*/ 0 h 21600"/>
              <a:gd name="T11" fmla="*/ 20831 w 2083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831" h="21600" fill="none" extrusionOk="0">
                <a:moveTo>
                  <a:pt x="-1" y="0"/>
                </a:moveTo>
                <a:cubicBezTo>
                  <a:pt x="9728" y="0"/>
                  <a:pt x="18256" y="6503"/>
                  <a:pt x="20830" y="15886"/>
                </a:cubicBezTo>
              </a:path>
              <a:path w="20831" h="21600" stroke="0" extrusionOk="0">
                <a:moveTo>
                  <a:pt x="-1" y="0"/>
                </a:moveTo>
                <a:cubicBezTo>
                  <a:pt x="9728" y="0"/>
                  <a:pt x="18256" y="6503"/>
                  <a:pt x="20830" y="15886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rgbClr val="0000FF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572000" y="2819400"/>
            <a:ext cx="0" cy="2438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72000" y="5257800"/>
            <a:ext cx="1371600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19400" y="37338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24.2 m.s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54102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5 m.s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572000" y="2819400"/>
            <a:ext cx="1371600" cy="243840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10200" y="3505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(24.2</a:t>
            </a:r>
            <a:r>
              <a:rPr lang="en-US" baseline="30000" dirty="0" smtClean="0"/>
              <a:t>2</a:t>
            </a:r>
            <a:r>
              <a:rPr lang="en-US" dirty="0" smtClean="0"/>
              <a:t> + 5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r>
              <a:rPr lang="en-US" baseline="30000" dirty="0" smtClean="0"/>
              <a:t>½</a:t>
            </a:r>
            <a:r>
              <a:rPr lang="en-US" dirty="0" smtClean="0"/>
              <a:t> = 24.7 m.s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dirty="0" smtClean="0"/>
              <a:t>What is the dog’s </a:t>
            </a:r>
            <a:r>
              <a:rPr lang="en-GB" sz="4000" u="sng" dirty="0" smtClean="0"/>
              <a:t>velocity</a:t>
            </a:r>
            <a:r>
              <a:rPr lang="en-GB" sz="4000" dirty="0" smtClean="0"/>
              <a:t> as he hits the ground?</a:t>
            </a:r>
            <a:endParaRPr lang="en-US" sz="4000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59713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sz="2800" dirty="0" smtClean="0"/>
              <a:t>	</a:t>
            </a:r>
            <a:r>
              <a:rPr lang="en-US" sz="2800" dirty="0" smtClean="0"/>
              <a:t>The horizontal velocity is constant (5 m.s</a:t>
            </a:r>
            <a:r>
              <a:rPr lang="en-US" sz="2800" baseline="30000" dirty="0" smtClean="0"/>
              <a:t>-1</a:t>
            </a:r>
            <a:r>
              <a:rPr lang="en-US" sz="2800" dirty="0" smtClean="0"/>
              <a:t>) so the final velocity overall is</a:t>
            </a:r>
            <a:endParaRPr lang="en-US" sz="2400" dirty="0" smtClean="0">
              <a:cs typeface="Arial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3429000"/>
            <a:ext cx="2411413" cy="2879725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6308725"/>
            <a:ext cx="9144000" cy="72072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20486" name="Picture 6" descr="acid d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24525" y="5661025"/>
            <a:ext cx="644525" cy="484188"/>
          </a:xfrm>
          <a:noFill/>
        </p:spPr>
      </p:pic>
      <p:sp>
        <p:nvSpPr>
          <p:cNvPr id="20487" name="Arc 7"/>
          <p:cNvSpPr>
            <a:spLocks/>
          </p:cNvSpPr>
          <p:nvPr/>
        </p:nvSpPr>
        <p:spPr bwMode="auto">
          <a:xfrm>
            <a:off x="2411413" y="3141663"/>
            <a:ext cx="3673475" cy="4175125"/>
          </a:xfrm>
          <a:custGeom>
            <a:avLst/>
            <a:gdLst>
              <a:gd name="T0" fmla="*/ 0 w 20831"/>
              <a:gd name="T1" fmla="*/ 0 h 21600"/>
              <a:gd name="T2" fmla="*/ 2147483647 w 20831"/>
              <a:gd name="T3" fmla="*/ 2147483647 h 21600"/>
              <a:gd name="T4" fmla="*/ 0 w 20831"/>
              <a:gd name="T5" fmla="*/ 2147483647 h 21600"/>
              <a:gd name="T6" fmla="*/ 0 60000 65536"/>
              <a:gd name="T7" fmla="*/ 0 60000 65536"/>
              <a:gd name="T8" fmla="*/ 0 60000 65536"/>
              <a:gd name="T9" fmla="*/ 0 w 20831"/>
              <a:gd name="T10" fmla="*/ 0 h 21600"/>
              <a:gd name="T11" fmla="*/ 20831 w 2083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831" h="21600" fill="none" extrusionOk="0">
                <a:moveTo>
                  <a:pt x="-1" y="0"/>
                </a:moveTo>
                <a:cubicBezTo>
                  <a:pt x="9728" y="0"/>
                  <a:pt x="18256" y="6503"/>
                  <a:pt x="20830" y="15886"/>
                </a:cubicBezTo>
              </a:path>
              <a:path w="20831" h="21600" stroke="0" extrusionOk="0">
                <a:moveTo>
                  <a:pt x="-1" y="0"/>
                </a:moveTo>
                <a:cubicBezTo>
                  <a:pt x="9728" y="0"/>
                  <a:pt x="18256" y="6503"/>
                  <a:pt x="20830" y="15886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rgbClr val="0000FF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572000" y="2819400"/>
            <a:ext cx="0" cy="2438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72000" y="5257800"/>
            <a:ext cx="1371600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19400" y="37338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24.2 m.s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54102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5 m.s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572000" y="2819400"/>
            <a:ext cx="1371600" cy="243840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10200" y="35052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tan</a:t>
            </a:r>
            <a:r>
              <a:rPr lang="el-GR" dirty="0" smtClean="0"/>
              <a:t>θ</a:t>
            </a:r>
            <a:r>
              <a:rPr lang="en-US" dirty="0" smtClean="0"/>
              <a:t> = 5/24.2 = 0.207 </a:t>
            </a:r>
          </a:p>
          <a:p>
            <a:r>
              <a:rPr lang="el-GR" dirty="0" smtClean="0"/>
              <a:t>θ</a:t>
            </a:r>
            <a:r>
              <a:rPr lang="en-US" dirty="0" smtClean="0"/>
              <a:t> = tan</a:t>
            </a:r>
            <a:r>
              <a:rPr lang="en-US" baseline="30000" dirty="0" smtClean="0"/>
              <a:t>-1</a:t>
            </a:r>
            <a:r>
              <a:rPr lang="en-US" dirty="0" smtClean="0"/>
              <a:t>0.207 = 11.7°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0" y="31242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θ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150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21508" name="Picture 6" descr="http://durancemagazine.org/wp-content/uploads/2012/06/corningstone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75" y="500063"/>
            <a:ext cx="9102725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AutoShape 6"/>
          <p:cNvSpPr>
            <a:spLocks noChangeArrowheads="1"/>
          </p:cNvSpPr>
          <p:nvPr/>
        </p:nvSpPr>
        <p:spPr bwMode="auto">
          <a:xfrm>
            <a:off x="214312" y="4953000"/>
            <a:ext cx="6491287" cy="1635125"/>
          </a:xfrm>
          <a:prstGeom prst="wedgeRoundRectCallout">
            <a:avLst>
              <a:gd name="adj1" fmla="val 22444"/>
              <a:gd name="adj2" fmla="val -191831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3200" dirty="0">
                <a:solidFill>
                  <a:schemeClr val="tx2"/>
                </a:solidFill>
              </a:rPr>
              <a:t>Let’s try some questions</a:t>
            </a:r>
            <a:r>
              <a:rPr lang="en-GB" sz="3200" dirty="0" smtClean="0">
                <a:solidFill>
                  <a:schemeClr val="tx2"/>
                </a:solidFill>
              </a:rPr>
              <a:t>.</a:t>
            </a:r>
          </a:p>
          <a:p>
            <a:pPr algn="ctr"/>
            <a:r>
              <a:rPr lang="en-GB" sz="3200" dirty="0" smtClean="0">
                <a:solidFill>
                  <a:schemeClr val="tx2"/>
                </a:solidFill>
              </a:rPr>
              <a:t>2.1 Projectile motion with initial horizontal motion problems</a:t>
            </a:r>
            <a:endParaRPr lang="en-GB" sz="3200" dirty="0">
              <a:solidFill>
                <a:schemeClr val="tx2"/>
              </a:solidFill>
            </a:endParaRPr>
          </a:p>
          <a:p>
            <a:pPr algn="ctr"/>
            <a:endParaRPr lang="en-GB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04407"/>
            <a:ext cx="7478485" cy="4772594"/>
          </a:xfrm>
        </p:spPr>
      </p:pic>
      <p:sp>
        <p:nvSpPr>
          <p:cNvPr id="5" name="Rounded Rectangular Callout 4"/>
          <p:cNvSpPr/>
          <p:nvPr/>
        </p:nvSpPr>
        <p:spPr>
          <a:xfrm>
            <a:off x="1066800" y="304800"/>
            <a:ext cx="6477000" cy="1447800"/>
          </a:xfrm>
          <a:prstGeom prst="wedgeRoundRectCallout">
            <a:avLst>
              <a:gd name="adj1" fmla="val -13913"/>
              <a:gd name="adj2" fmla="val 112036"/>
              <a:gd name="adj3" fmla="val 16667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chemeClr val="tx1"/>
                </a:solidFill>
              </a:rPr>
              <a:t>Can you find your projectile motion questions?</a:t>
            </a:r>
            <a:endParaRPr lang="en-GB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5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Constant speed</a:t>
            </a:r>
            <a:endParaRPr lang="en-GB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distance</a:t>
            </a:r>
            <a:endParaRPr lang="en-GB"/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V="1">
            <a:off x="685800" y="1981200"/>
            <a:ext cx="7772400" cy="411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V="1">
            <a:off x="685800" y="914400"/>
            <a:ext cx="6477000" cy="5105400"/>
          </a:xfrm>
          <a:prstGeom prst="line">
            <a:avLst/>
          </a:prstGeom>
          <a:noFill/>
          <a:ln w="57150">
            <a:solidFill>
              <a:srgbClr val="66FF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V="1">
            <a:off x="685800" y="4191000"/>
            <a:ext cx="7772400" cy="1828800"/>
          </a:xfrm>
          <a:prstGeom prst="line">
            <a:avLst/>
          </a:prstGeom>
          <a:noFill/>
          <a:ln w="57150">
            <a:solidFill>
              <a:srgbClr val="66FF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7239000" y="6096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fast</a:t>
            </a:r>
            <a:endParaRPr lang="en-GB"/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7924800" y="43434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slow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Starting with non-horizontal motion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22532" name="Picture 12" descr="soccer play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5991225"/>
            <a:ext cx="32702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Line 17"/>
          <p:cNvSpPr>
            <a:spLocks noChangeShapeType="1"/>
          </p:cNvSpPr>
          <p:nvPr/>
        </p:nvSpPr>
        <p:spPr bwMode="auto">
          <a:xfrm>
            <a:off x="481013" y="6369050"/>
            <a:ext cx="766127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 rot="-1816358">
            <a:off x="900113" y="5876925"/>
            <a:ext cx="628650" cy="419100"/>
            <a:chOff x="567" y="3521"/>
            <a:chExt cx="396" cy="264"/>
          </a:xfrm>
        </p:grpSpPr>
        <p:sp>
          <p:nvSpPr>
            <p:cNvPr id="22536" name="Oval 19"/>
            <p:cNvSpPr>
              <a:spLocks noChangeArrowheads="1"/>
            </p:cNvSpPr>
            <p:nvPr/>
          </p:nvSpPr>
          <p:spPr bwMode="auto">
            <a:xfrm>
              <a:off x="567" y="3560"/>
              <a:ext cx="350" cy="2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839" y="3521"/>
              <a:ext cx="124" cy="257"/>
              <a:chOff x="839" y="3521"/>
              <a:chExt cx="124" cy="257"/>
            </a:xfrm>
          </p:grpSpPr>
          <p:sp>
            <p:nvSpPr>
              <p:cNvPr id="22538" name="Rectangle 20"/>
              <p:cNvSpPr>
                <a:spLocks noChangeArrowheads="1"/>
              </p:cNvSpPr>
              <p:nvPr/>
            </p:nvSpPr>
            <p:spPr bwMode="auto">
              <a:xfrm>
                <a:off x="840" y="3521"/>
                <a:ext cx="109" cy="257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4" name="Group 24"/>
              <p:cNvGrpSpPr>
                <a:grpSpLocks/>
              </p:cNvGrpSpPr>
              <p:nvPr/>
            </p:nvGrpSpPr>
            <p:grpSpPr bwMode="auto">
              <a:xfrm>
                <a:off x="839" y="3601"/>
                <a:ext cx="124" cy="157"/>
                <a:chOff x="839" y="3601"/>
                <a:chExt cx="124" cy="157"/>
              </a:xfrm>
            </p:grpSpPr>
            <p:sp>
              <p:nvSpPr>
                <p:cNvPr id="22540" name="Oval 21"/>
                <p:cNvSpPr>
                  <a:spLocks noChangeArrowheads="1"/>
                </p:cNvSpPr>
                <p:nvPr/>
              </p:nvSpPr>
              <p:spPr bwMode="auto">
                <a:xfrm>
                  <a:off x="839" y="3702"/>
                  <a:ext cx="117" cy="56"/>
                </a:xfrm>
                <a:prstGeom prst="ellipse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2541" name="Oval 22"/>
                <p:cNvSpPr>
                  <a:spLocks noChangeArrowheads="1"/>
                </p:cNvSpPr>
                <p:nvPr/>
              </p:nvSpPr>
              <p:spPr bwMode="auto">
                <a:xfrm>
                  <a:off x="846" y="3601"/>
                  <a:ext cx="117" cy="56"/>
                </a:xfrm>
                <a:prstGeom prst="ellipse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22535" name="AutoShape 23"/>
          <p:cNvSpPr>
            <a:spLocks noChangeArrowheads="1"/>
          </p:cNvSpPr>
          <p:nvPr/>
        </p:nvSpPr>
        <p:spPr bwMode="auto">
          <a:xfrm>
            <a:off x="468313" y="4365625"/>
            <a:ext cx="987425" cy="479425"/>
          </a:xfrm>
          <a:prstGeom prst="wedgeRoundRectCallout">
            <a:avLst>
              <a:gd name="adj1" fmla="val 23634"/>
              <a:gd name="adj2" fmla="val 25761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200">
                <a:latin typeface="Verdana" pitchFamily="34" charset="0"/>
                <a:cs typeface="Times New Roman" pitchFamily="18" charset="0"/>
              </a:rPr>
              <a:t>Woof! (help)</a:t>
            </a:r>
            <a:endParaRPr lang="en-GB" sz="1200"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Starting with non-horizontal motion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23556" name="Picture 4" descr="soccer play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5991225"/>
            <a:ext cx="32702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481013" y="6369050"/>
            <a:ext cx="766127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rot="-1816358">
            <a:off x="900113" y="5876925"/>
            <a:ext cx="628650" cy="419100"/>
            <a:chOff x="567" y="3521"/>
            <a:chExt cx="396" cy="264"/>
          </a:xfrm>
        </p:grpSpPr>
        <p:sp>
          <p:nvSpPr>
            <p:cNvPr id="23564" name="Oval 7"/>
            <p:cNvSpPr>
              <a:spLocks noChangeArrowheads="1"/>
            </p:cNvSpPr>
            <p:nvPr/>
          </p:nvSpPr>
          <p:spPr bwMode="auto">
            <a:xfrm>
              <a:off x="567" y="3560"/>
              <a:ext cx="350" cy="2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839" y="3521"/>
              <a:ext cx="124" cy="257"/>
              <a:chOff x="839" y="3521"/>
              <a:chExt cx="124" cy="257"/>
            </a:xfrm>
          </p:grpSpPr>
          <p:sp>
            <p:nvSpPr>
              <p:cNvPr id="23566" name="Rectangle 9"/>
              <p:cNvSpPr>
                <a:spLocks noChangeArrowheads="1"/>
              </p:cNvSpPr>
              <p:nvPr/>
            </p:nvSpPr>
            <p:spPr bwMode="auto">
              <a:xfrm>
                <a:off x="840" y="3521"/>
                <a:ext cx="109" cy="257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839" y="3601"/>
                <a:ext cx="124" cy="157"/>
                <a:chOff x="839" y="3601"/>
                <a:chExt cx="124" cy="157"/>
              </a:xfrm>
            </p:grpSpPr>
            <p:sp>
              <p:nvSpPr>
                <p:cNvPr id="23568" name="Oval 11"/>
                <p:cNvSpPr>
                  <a:spLocks noChangeArrowheads="1"/>
                </p:cNvSpPr>
                <p:nvPr/>
              </p:nvSpPr>
              <p:spPr bwMode="auto">
                <a:xfrm>
                  <a:off x="839" y="3702"/>
                  <a:ext cx="117" cy="56"/>
                </a:xfrm>
                <a:prstGeom prst="ellipse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569" name="Oval 12"/>
                <p:cNvSpPr>
                  <a:spLocks noChangeArrowheads="1"/>
                </p:cNvSpPr>
                <p:nvPr/>
              </p:nvSpPr>
              <p:spPr bwMode="auto">
                <a:xfrm>
                  <a:off x="846" y="3601"/>
                  <a:ext cx="117" cy="56"/>
                </a:xfrm>
                <a:prstGeom prst="ellipse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23559" name="Line 14"/>
          <p:cNvSpPr>
            <a:spLocks noChangeShapeType="1"/>
          </p:cNvSpPr>
          <p:nvPr/>
        </p:nvSpPr>
        <p:spPr bwMode="auto">
          <a:xfrm flipV="1">
            <a:off x="1258888" y="5013325"/>
            <a:ext cx="1655762" cy="1009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AutoShape 15"/>
          <p:cNvSpPr>
            <a:spLocks noChangeArrowheads="1"/>
          </p:cNvSpPr>
          <p:nvPr/>
        </p:nvSpPr>
        <p:spPr bwMode="auto">
          <a:xfrm>
            <a:off x="1116013" y="5734050"/>
            <a:ext cx="504825" cy="50482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61" name="Text Box 16"/>
          <p:cNvSpPr txBox="1">
            <a:spLocks noChangeArrowheads="1"/>
          </p:cNvSpPr>
          <p:nvPr/>
        </p:nvSpPr>
        <p:spPr bwMode="auto">
          <a:xfrm>
            <a:off x="1692275" y="587692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30</a:t>
            </a:r>
            <a:r>
              <a:rPr lang="en-US">
                <a:cs typeface="Arial" charset="0"/>
              </a:rPr>
              <a:t>°</a:t>
            </a:r>
          </a:p>
        </p:txBody>
      </p:sp>
      <p:sp>
        <p:nvSpPr>
          <p:cNvPr id="23562" name="Text Box 17"/>
          <p:cNvSpPr txBox="1">
            <a:spLocks noChangeArrowheads="1"/>
          </p:cNvSpPr>
          <p:nvPr/>
        </p:nvSpPr>
        <p:spPr bwMode="auto">
          <a:xfrm>
            <a:off x="2916238" y="4725988"/>
            <a:ext cx="16557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25 m.s</a:t>
            </a:r>
            <a:r>
              <a:rPr lang="en-US" baseline="30000"/>
              <a:t>-1</a:t>
            </a:r>
          </a:p>
        </p:txBody>
      </p:sp>
      <p:pic>
        <p:nvPicPr>
          <p:cNvPr id="23563" name="Picture 18" descr="d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5157788"/>
            <a:ext cx="4254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Starting with non-horizontal motion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smtClean="0"/>
              <a:t>Split the initial velocity into </a:t>
            </a:r>
            <a:r>
              <a:rPr lang="en-US" smtClean="0">
                <a:solidFill>
                  <a:srgbClr val="00CC00"/>
                </a:solidFill>
              </a:rPr>
              <a:t>vertical</a:t>
            </a:r>
            <a:r>
              <a:rPr lang="en-US" smtClean="0"/>
              <a:t> and </a:t>
            </a:r>
            <a:r>
              <a:rPr lang="en-US" smtClean="0">
                <a:solidFill>
                  <a:srgbClr val="0000FF"/>
                </a:solidFill>
              </a:rPr>
              <a:t>horizontal</a:t>
            </a:r>
            <a:r>
              <a:rPr lang="en-US" smtClean="0"/>
              <a:t> components</a:t>
            </a:r>
          </a:p>
          <a:p>
            <a:pPr marL="609600" indent="-609600" eaLnBrk="1" hangingPunct="1">
              <a:buFontTx/>
              <a:buAutoNum type="arabicPeriod"/>
            </a:pPr>
            <a:endParaRPr lang="en-US" smtClean="0"/>
          </a:p>
          <a:p>
            <a:pPr marL="609600" indent="-609600" eaLnBrk="1" hangingPunct="1">
              <a:buFontTx/>
              <a:buNone/>
            </a:pPr>
            <a:r>
              <a:rPr lang="en-US" smtClean="0"/>
              <a:t>	</a:t>
            </a:r>
            <a:r>
              <a:rPr lang="en-US" smtClean="0">
                <a:solidFill>
                  <a:srgbClr val="0000FF"/>
                </a:solidFill>
              </a:rPr>
              <a:t>v</a:t>
            </a:r>
            <a:r>
              <a:rPr lang="en-US" baseline="-25000" smtClean="0">
                <a:solidFill>
                  <a:srgbClr val="0000FF"/>
                </a:solidFill>
              </a:rPr>
              <a:t>h</a:t>
            </a:r>
            <a:r>
              <a:rPr lang="en-US" smtClean="0">
                <a:solidFill>
                  <a:srgbClr val="0000FF"/>
                </a:solidFill>
              </a:rPr>
              <a:t> = 25cos30</a:t>
            </a:r>
            <a:r>
              <a:rPr lang="en-US" smtClean="0">
                <a:solidFill>
                  <a:srgbClr val="0000FF"/>
                </a:solidFill>
                <a:cs typeface="Arial" charset="0"/>
              </a:rPr>
              <a:t>°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cs typeface="Arial" charset="0"/>
              </a:rPr>
              <a:t>	</a:t>
            </a:r>
            <a:r>
              <a:rPr lang="en-US" smtClean="0">
                <a:solidFill>
                  <a:srgbClr val="00CC00"/>
                </a:solidFill>
                <a:cs typeface="Arial" charset="0"/>
              </a:rPr>
              <a:t>v</a:t>
            </a:r>
            <a:r>
              <a:rPr lang="en-US" baseline="-25000" smtClean="0">
                <a:solidFill>
                  <a:srgbClr val="00CC00"/>
                </a:solidFill>
                <a:cs typeface="Arial" charset="0"/>
              </a:rPr>
              <a:t>v</a:t>
            </a:r>
            <a:r>
              <a:rPr lang="en-US" smtClean="0">
                <a:solidFill>
                  <a:srgbClr val="00CC00"/>
                </a:solidFill>
                <a:cs typeface="Arial" charset="0"/>
              </a:rPr>
              <a:t> = 25sin30°</a:t>
            </a:r>
          </a:p>
        </p:txBody>
      </p:sp>
      <p:pic>
        <p:nvPicPr>
          <p:cNvPr id="24580" name="Picture 4" descr="soccer play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5991225"/>
            <a:ext cx="32702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481013" y="6369050"/>
            <a:ext cx="766127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rot="-1816358">
            <a:off x="900113" y="5876925"/>
            <a:ext cx="628650" cy="419100"/>
            <a:chOff x="567" y="3521"/>
            <a:chExt cx="396" cy="264"/>
          </a:xfrm>
        </p:grpSpPr>
        <p:sp>
          <p:nvSpPr>
            <p:cNvPr id="24590" name="Oval 7"/>
            <p:cNvSpPr>
              <a:spLocks noChangeArrowheads="1"/>
            </p:cNvSpPr>
            <p:nvPr/>
          </p:nvSpPr>
          <p:spPr bwMode="auto">
            <a:xfrm>
              <a:off x="567" y="3560"/>
              <a:ext cx="350" cy="2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839" y="3521"/>
              <a:ext cx="124" cy="257"/>
              <a:chOff x="839" y="3521"/>
              <a:chExt cx="124" cy="257"/>
            </a:xfrm>
          </p:grpSpPr>
          <p:sp>
            <p:nvSpPr>
              <p:cNvPr id="24592" name="Rectangle 9"/>
              <p:cNvSpPr>
                <a:spLocks noChangeArrowheads="1"/>
              </p:cNvSpPr>
              <p:nvPr/>
            </p:nvSpPr>
            <p:spPr bwMode="auto">
              <a:xfrm>
                <a:off x="840" y="3521"/>
                <a:ext cx="109" cy="257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839" y="3601"/>
                <a:ext cx="124" cy="157"/>
                <a:chOff x="839" y="3601"/>
                <a:chExt cx="124" cy="157"/>
              </a:xfrm>
            </p:grpSpPr>
            <p:sp>
              <p:nvSpPr>
                <p:cNvPr id="24594" name="Oval 11"/>
                <p:cNvSpPr>
                  <a:spLocks noChangeArrowheads="1"/>
                </p:cNvSpPr>
                <p:nvPr/>
              </p:nvSpPr>
              <p:spPr bwMode="auto">
                <a:xfrm>
                  <a:off x="839" y="3702"/>
                  <a:ext cx="117" cy="56"/>
                </a:xfrm>
                <a:prstGeom prst="ellipse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595" name="Oval 12"/>
                <p:cNvSpPr>
                  <a:spLocks noChangeArrowheads="1"/>
                </p:cNvSpPr>
                <p:nvPr/>
              </p:nvSpPr>
              <p:spPr bwMode="auto">
                <a:xfrm>
                  <a:off x="846" y="3601"/>
                  <a:ext cx="117" cy="56"/>
                </a:xfrm>
                <a:prstGeom prst="ellipse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24583" name="Line 13"/>
          <p:cNvSpPr>
            <a:spLocks noChangeShapeType="1"/>
          </p:cNvSpPr>
          <p:nvPr/>
        </p:nvSpPr>
        <p:spPr bwMode="auto">
          <a:xfrm flipV="1">
            <a:off x="1258888" y="5013325"/>
            <a:ext cx="1655762" cy="1009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4" name="AutoShape 14"/>
          <p:cNvSpPr>
            <a:spLocks noChangeArrowheads="1"/>
          </p:cNvSpPr>
          <p:nvPr/>
        </p:nvSpPr>
        <p:spPr bwMode="auto">
          <a:xfrm>
            <a:off x="1116013" y="5734050"/>
            <a:ext cx="504825" cy="50482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585" name="Text Box 15"/>
          <p:cNvSpPr txBox="1">
            <a:spLocks noChangeArrowheads="1"/>
          </p:cNvSpPr>
          <p:nvPr/>
        </p:nvSpPr>
        <p:spPr bwMode="auto">
          <a:xfrm>
            <a:off x="1692275" y="587692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30</a:t>
            </a:r>
            <a:r>
              <a:rPr lang="en-US">
                <a:cs typeface="Arial" charset="0"/>
              </a:rPr>
              <a:t>°</a:t>
            </a:r>
          </a:p>
        </p:txBody>
      </p:sp>
      <p:sp>
        <p:nvSpPr>
          <p:cNvPr id="24586" name="Text Box 16"/>
          <p:cNvSpPr txBox="1">
            <a:spLocks noChangeArrowheads="1"/>
          </p:cNvSpPr>
          <p:nvPr/>
        </p:nvSpPr>
        <p:spPr bwMode="auto">
          <a:xfrm>
            <a:off x="2916238" y="4725988"/>
            <a:ext cx="16557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25 m.s</a:t>
            </a:r>
            <a:r>
              <a:rPr lang="en-US" baseline="30000"/>
              <a:t>-1</a:t>
            </a:r>
          </a:p>
        </p:txBody>
      </p:sp>
      <p:pic>
        <p:nvPicPr>
          <p:cNvPr id="24587" name="Picture 17" descr="d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5157788"/>
            <a:ext cx="4254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8" name="Line 18"/>
          <p:cNvSpPr>
            <a:spLocks noChangeShapeType="1"/>
          </p:cNvSpPr>
          <p:nvPr/>
        </p:nvSpPr>
        <p:spPr bwMode="auto">
          <a:xfrm>
            <a:off x="1258888" y="6308725"/>
            <a:ext cx="1584325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9" name="Line 19"/>
          <p:cNvSpPr>
            <a:spLocks noChangeShapeType="1"/>
          </p:cNvSpPr>
          <p:nvPr/>
        </p:nvSpPr>
        <p:spPr bwMode="auto">
          <a:xfrm flipV="1">
            <a:off x="2843213" y="5084763"/>
            <a:ext cx="0" cy="1223962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Starting with non-horizontal motion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/>
              <a:t>2. Looking at the </a:t>
            </a:r>
            <a:r>
              <a:rPr lang="en-US" smtClean="0">
                <a:solidFill>
                  <a:srgbClr val="00CC00"/>
                </a:solidFill>
              </a:rPr>
              <a:t>vertical</a:t>
            </a:r>
            <a:r>
              <a:rPr lang="en-US" smtClean="0"/>
              <a:t> motion, when the dog hits the floor, displacement = 0</a:t>
            </a:r>
            <a:endParaRPr lang="en-US" smtClean="0">
              <a:solidFill>
                <a:srgbClr val="0000FF"/>
              </a:solidFill>
              <a:cs typeface="Arial" charset="0"/>
            </a:endParaRPr>
          </a:p>
          <a:p>
            <a:pPr marL="609600" indent="-609600" eaLnBrk="1" hangingPunct="1">
              <a:buFontTx/>
              <a:buNone/>
            </a:pPr>
            <a:r>
              <a:rPr lang="en-US" smtClean="0">
                <a:cs typeface="Arial" charset="0"/>
              </a:rPr>
              <a:t>	Initial vertical velocity = </a:t>
            </a:r>
            <a:r>
              <a:rPr lang="en-US" smtClean="0">
                <a:solidFill>
                  <a:srgbClr val="00CC00"/>
                </a:solidFill>
                <a:cs typeface="Arial" charset="0"/>
              </a:rPr>
              <a:t>v</a:t>
            </a:r>
            <a:r>
              <a:rPr lang="en-US" baseline="-25000" smtClean="0">
                <a:solidFill>
                  <a:srgbClr val="00CC00"/>
                </a:solidFill>
                <a:cs typeface="Arial" charset="0"/>
              </a:rPr>
              <a:t>v</a:t>
            </a:r>
            <a:r>
              <a:rPr lang="en-US" smtClean="0">
                <a:solidFill>
                  <a:srgbClr val="00CC00"/>
                </a:solidFill>
                <a:cs typeface="Arial" charset="0"/>
              </a:rPr>
              <a:t> = 25sin30°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rgbClr val="00CC00"/>
                </a:solidFill>
                <a:cs typeface="Arial" charset="0"/>
              </a:rPr>
              <a:t>	</a:t>
            </a:r>
            <a:r>
              <a:rPr lang="en-US" smtClean="0">
                <a:cs typeface="Arial" charset="0"/>
              </a:rPr>
              <a:t>Acceleration = </a:t>
            </a:r>
            <a:r>
              <a:rPr lang="en-US" smtClean="0">
                <a:solidFill>
                  <a:srgbClr val="00CC00"/>
                </a:solidFill>
                <a:cs typeface="Arial" charset="0"/>
              </a:rPr>
              <a:t>- 9.8 m.s</a:t>
            </a:r>
            <a:r>
              <a:rPr lang="en-US" baseline="30000" smtClean="0">
                <a:solidFill>
                  <a:srgbClr val="00CC00"/>
                </a:solidFill>
                <a:cs typeface="Arial" charset="0"/>
              </a:rPr>
              <a:t>-2</a:t>
            </a:r>
          </a:p>
          <a:p>
            <a:pPr marL="609600" indent="-609600" eaLnBrk="1" hangingPunct="1">
              <a:buFontTx/>
              <a:buNone/>
            </a:pPr>
            <a:endParaRPr lang="en-US" baseline="30000" smtClean="0">
              <a:solidFill>
                <a:srgbClr val="00CC00"/>
              </a:solidFill>
              <a:cs typeface="Arial" charset="0"/>
            </a:endParaRPr>
          </a:p>
        </p:txBody>
      </p:sp>
      <p:pic>
        <p:nvPicPr>
          <p:cNvPr id="25604" name="Picture 4" descr="soccer play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5991225"/>
            <a:ext cx="32702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481013" y="6369050"/>
            <a:ext cx="766127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rot="-1816358">
            <a:off x="900113" y="5876925"/>
            <a:ext cx="628650" cy="419100"/>
            <a:chOff x="567" y="3521"/>
            <a:chExt cx="396" cy="264"/>
          </a:xfrm>
        </p:grpSpPr>
        <p:sp>
          <p:nvSpPr>
            <p:cNvPr id="25614" name="Oval 7"/>
            <p:cNvSpPr>
              <a:spLocks noChangeArrowheads="1"/>
            </p:cNvSpPr>
            <p:nvPr/>
          </p:nvSpPr>
          <p:spPr bwMode="auto">
            <a:xfrm>
              <a:off x="567" y="3560"/>
              <a:ext cx="350" cy="2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839" y="3521"/>
              <a:ext cx="124" cy="257"/>
              <a:chOff x="839" y="3521"/>
              <a:chExt cx="124" cy="257"/>
            </a:xfrm>
          </p:grpSpPr>
          <p:sp>
            <p:nvSpPr>
              <p:cNvPr id="25616" name="Rectangle 9"/>
              <p:cNvSpPr>
                <a:spLocks noChangeArrowheads="1"/>
              </p:cNvSpPr>
              <p:nvPr/>
            </p:nvSpPr>
            <p:spPr bwMode="auto">
              <a:xfrm>
                <a:off x="840" y="3521"/>
                <a:ext cx="109" cy="257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839" y="3601"/>
                <a:ext cx="124" cy="157"/>
                <a:chOff x="839" y="3601"/>
                <a:chExt cx="124" cy="157"/>
              </a:xfrm>
            </p:grpSpPr>
            <p:sp>
              <p:nvSpPr>
                <p:cNvPr id="25618" name="Oval 11"/>
                <p:cNvSpPr>
                  <a:spLocks noChangeArrowheads="1"/>
                </p:cNvSpPr>
                <p:nvPr/>
              </p:nvSpPr>
              <p:spPr bwMode="auto">
                <a:xfrm>
                  <a:off x="839" y="3702"/>
                  <a:ext cx="117" cy="56"/>
                </a:xfrm>
                <a:prstGeom prst="ellipse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5619" name="Oval 12"/>
                <p:cNvSpPr>
                  <a:spLocks noChangeArrowheads="1"/>
                </p:cNvSpPr>
                <p:nvPr/>
              </p:nvSpPr>
              <p:spPr bwMode="auto">
                <a:xfrm>
                  <a:off x="846" y="3601"/>
                  <a:ext cx="117" cy="56"/>
                </a:xfrm>
                <a:prstGeom prst="ellipse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25607" name="Line 13"/>
          <p:cNvSpPr>
            <a:spLocks noChangeShapeType="1"/>
          </p:cNvSpPr>
          <p:nvPr/>
        </p:nvSpPr>
        <p:spPr bwMode="auto">
          <a:xfrm flipV="1">
            <a:off x="1258888" y="5013325"/>
            <a:ext cx="1655762" cy="1009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AutoShape 14"/>
          <p:cNvSpPr>
            <a:spLocks noChangeArrowheads="1"/>
          </p:cNvSpPr>
          <p:nvPr/>
        </p:nvSpPr>
        <p:spPr bwMode="auto">
          <a:xfrm>
            <a:off x="1116013" y="5734050"/>
            <a:ext cx="504825" cy="50482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5609" name="Text Box 15"/>
          <p:cNvSpPr txBox="1">
            <a:spLocks noChangeArrowheads="1"/>
          </p:cNvSpPr>
          <p:nvPr/>
        </p:nvSpPr>
        <p:spPr bwMode="auto">
          <a:xfrm>
            <a:off x="1692275" y="587692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30</a:t>
            </a:r>
            <a:r>
              <a:rPr lang="en-US">
                <a:cs typeface="Arial" charset="0"/>
              </a:rPr>
              <a:t>°</a:t>
            </a:r>
          </a:p>
        </p:txBody>
      </p:sp>
      <p:sp>
        <p:nvSpPr>
          <p:cNvPr id="25610" name="Text Box 16"/>
          <p:cNvSpPr txBox="1">
            <a:spLocks noChangeArrowheads="1"/>
          </p:cNvSpPr>
          <p:nvPr/>
        </p:nvSpPr>
        <p:spPr bwMode="auto">
          <a:xfrm>
            <a:off x="2916238" y="4725988"/>
            <a:ext cx="16557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25 m.s</a:t>
            </a:r>
            <a:r>
              <a:rPr lang="en-US" baseline="30000"/>
              <a:t>-1</a:t>
            </a:r>
          </a:p>
        </p:txBody>
      </p:sp>
      <p:pic>
        <p:nvPicPr>
          <p:cNvPr id="25611" name="Picture 17" descr="d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5157788"/>
            <a:ext cx="4254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Line 18"/>
          <p:cNvSpPr>
            <a:spLocks noChangeShapeType="1"/>
          </p:cNvSpPr>
          <p:nvPr/>
        </p:nvSpPr>
        <p:spPr bwMode="auto">
          <a:xfrm>
            <a:off x="1258888" y="6308725"/>
            <a:ext cx="1584325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3" name="Line 19"/>
          <p:cNvSpPr>
            <a:spLocks noChangeShapeType="1"/>
          </p:cNvSpPr>
          <p:nvPr/>
        </p:nvSpPr>
        <p:spPr bwMode="auto">
          <a:xfrm flipV="1">
            <a:off x="2843213" y="5084763"/>
            <a:ext cx="0" cy="1223962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Starting with non-horizontal motion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/>
              <a:t>3. Using </a:t>
            </a:r>
            <a:r>
              <a:rPr lang="en-US" smtClean="0">
                <a:solidFill>
                  <a:srgbClr val="00CC00"/>
                </a:solidFill>
              </a:rPr>
              <a:t>s = ut + </a:t>
            </a:r>
            <a:r>
              <a:rPr lang="en-US" smtClean="0">
                <a:solidFill>
                  <a:srgbClr val="00CC00"/>
                </a:solidFill>
                <a:cs typeface="Arial" charset="0"/>
              </a:rPr>
              <a:t>½at</a:t>
            </a:r>
            <a:r>
              <a:rPr lang="en-US" baseline="30000" smtClean="0">
                <a:solidFill>
                  <a:srgbClr val="00CC00"/>
                </a:solidFill>
                <a:cs typeface="Arial" charset="0"/>
              </a:rPr>
              <a:t>2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cs typeface="Arial" charset="0"/>
              </a:rPr>
              <a:t>	0 = 25sin30°t + ½(-9.8)t</a:t>
            </a:r>
            <a:r>
              <a:rPr lang="en-US" baseline="30000" smtClean="0">
                <a:cs typeface="Arial" charset="0"/>
              </a:rPr>
              <a:t>2</a:t>
            </a:r>
          </a:p>
          <a:p>
            <a:pPr marL="609600" indent="-609600" eaLnBrk="1" hangingPunct="1">
              <a:buFontTx/>
              <a:buNone/>
            </a:pPr>
            <a:r>
              <a:rPr lang="en-US" baseline="30000" smtClean="0">
                <a:cs typeface="Arial" charset="0"/>
              </a:rPr>
              <a:t>	</a:t>
            </a:r>
            <a:r>
              <a:rPr lang="en-US" smtClean="0">
                <a:cs typeface="Arial" charset="0"/>
              </a:rPr>
              <a:t>0 =</a:t>
            </a:r>
            <a:r>
              <a:rPr lang="en-US" baseline="30000" smtClean="0">
                <a:cs typeface="Arial" charset="0"/>
              </a:rPr>
              <a:t> </a:t>
            </a:r>
            <a:r>
              <a:rPr lang="en-US" smtClean="0">
                <a:cs typeface="Arial" charset="0"/>
              </a:rPr>
              <a:t>12.5t - 4.75t</a:t>
            </a:r>
            <a:r>
              <a:rPr lang="en-US" baseline="30000" smtClean="0">
                <a:cs typeface="Arial" charset="0"/>
              </a:rPr>
              <a:t>2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cs typeface="Arial" charset="0"/>
              </a:rPr>
              <a:t>	0 = 12.5 – 4.75t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cs typeface="Arial" charset="0"/>
              </a:rPr>
              <a:t>	4.75t = 12.5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cs typeface="Arial" charset="0"/>
              </a:rPr>
              <a:t>					</a:t>
            </a:r>
            <a:r>
              <a:rPr lang="en-US" smtClean="0">
                <a:solidFill>
                  <a:srgbClr val="00CC00"/>
                </a:solidFill>
                <a:cs typeface="Arial" charset="0"/>
              </a:rPr>
              <a:t>t = 12.5/4.75 = 2.63 s</a:t>
            </a: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rgbClr val="00CC00"/>
              </a:solidFill>
              <a:cs typeface="Arial" charset="0"/>
            </a:endParaRPr>
          </a:p>
        </p:txBody>
      </p:sp>
      <p:pic>
        <p:nvPicPr>
          <p:cNvPr id="26628" name="Picture 4" descr="soccer play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5991225"/>
            <a:ext cx="32702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481013" y="6369050"/>
            <a:ext cx="766127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rot="-1816358">
            <a:off x="900113" y="5876925"/>
            <a:ext cx="628650" cy="419100"/>
            <a:chOff x="567" y="3521"/>
            <a:chExt cx="396" cy="264"/>
          </a:xfrm>
        </p:grpSpPr>
        <p:sp>
          <p:nvSpPr>
            <p:cNvPr id="26638" name="Oval 7"/>
            <p:cNvSpPr>
              <a:spLocks noChangeArrowheads="1"/>
            </p:cNvSpPr>
            <p:nvPr/>
          </p:nvSpPr>
          <p:spPr bwMode="auto">
            <a:xfrm>
              <a:off x="567" y="3560"/>
              <a:ext cx="350" cy="2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839" y="3521"/>
              <a:ext cx="124" cy="257"/>
              <a:chOff x="839" y="3521"/>
              <a:chExt cx="124" cy="257"/>
            </a:xfrm>
          </p:grpSpPr>
          <p:sp>
            <p:nvSpPr>
              <p:cNvPr id="26640" name="Rectangle 9"/>
              <p:cNvSpPr>
                <a:spLocks noChangeArrowheads="1"/>
              </p:cNvSpPr>
              <p:nvPr/>
            </p:nvSpPr>
            <p:spPr bwMode="auto">
              <a:xfrm>
                <a:off x="840" y="3521"/>
                <a:ext cx="109" cy="257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839" y="3601"/>
                <a:ext cx="124" cy="157"/>
                <a:chOff x="839" y="3601"/>
                <a:chExt cx="124" cy="157"/>
              </a:xfrm>
            </p:grpSpPr>
            <p:sp>
              <p:nvSpPr>
                <p:cNvPr id="26642" name="Oval 11"/>
                <p:cNvSpPr>
                  <a:spLocks noChangeArrowheads="1"/>
                </p:cNvSpPr>
                <p:nvPr/>
              </p:nvSpPr>
              <p:spPr bwMode="auto">
                <a:xfrm>
                  <a:off x="839" y="3702"/>
                  <a:ext cx="117" cy="56"/>
                </a:xfrm>
                <a:prstGeom prst="ellipse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6643" name="Oval 12"/>
                <p:cNvSpPr>
                  <a:spLocks noChangeArrowheads="1"/>
                </p:cNvSpPr>
                <p:nvPr/>
              </p:nvSpPr>
              <p:spPr bwMode="auto">
                <a:xfrm>
                  <a:off x="846" y="3601"/>
                  <a:ext cx="117" cy="56"/>
                </a:xfrm>
                <a:prstGeom prst="ellipse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26631" name="Line 13"/>
          <p:cNvSpPr>
            <a:spLocks noChangeShapeType="1"/>
          </p:cNvSpPr>
          <p:nvPr/>
        </p:nvSpPr>
        <p:spPr bwMode="auto">
          <a:xfrm flipV="1">
            <a:off x="1258888" y="5013325"/>
            <a:ext cx="1655762" cy="1009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2" name="AutoShape 14"/>
          <p:cNvSpPr>
            <a:spLocks noChangeArrowheads="1"/>
          </p:cNvSpPr>
          <p:nvPr/>
        </p:nvSpPr>
        <p:spPr bwMode="auto">
          <a:xfrm>
            <a:off x="1116013" y="5734050"/>
            <a:ext cx="504825" cy="50482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6633" name="Text Box 15"/>
          <p:cNvSpPr txBox="1">
            <a:spLocks noChangeArrowheads="1"/>
          </p:cNvSpPr>
          <p:nvPr/>
        </p:nvSpPr>
        <p:spPr bwMode="auto">
          <a:xfrm>
            <a:off x="1692275" y="587692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30</a:t>
            </a:r>
            <a:r>
              <a:rPr lang="en-US">
                <a:cs typeface="Arial" charset="0"/>
              </a:rPr>
              <a:t>°</a:t>
            </a:r>
          </a:p>
        </p:txBody>
      </p:sp>
      <p:sp>
        <p:nvSpPr>
          <p:cNvPr id="26634" name="Text Box 16"/>
          <p:cNvSpPr txBox="1">
            <a:spLocks noChangeArrowheads="1"/>
          </p:cNvSpPr>
          <p:nvPr/>
        </p:nvSpPr>
        <p:spPr bwMode="auto">
          <a:xfrm>
            <a:off x="2916238" y="4725988"/>
            <a:ext cx="16557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25 m.s</a:t>
            </a:r>
            <a:r>
              <a:rPr lang="en-US" baseline="30000"/>
              <a:t>-1</a:t>
            </a:r>
          </a:p>
        </p:txBody>
      </p:sp>
      <p:pic>
        <p:nvPicPr>
          <p:cNvPr id="26635" name="Picture 17" descr="d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5157788"/>
            <a:ext cx="4254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6" name="Line 18"/>
          <p:cNvSpPr>
            <a:spLocks noChangeShapeType="1"/>
          </p:cNvSpPr>
          <p:nvPr/>
        </p:nvSpPr>
        <p:spPr bwMode="auto">
          <a:xfrm>
            <a:off x="1258888" y="6308725"/>
            <a:ext cx="1584325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7" name="Line 19"/>
          <p:cNvSpPr>
            <a:spLocks noChangeShapeType="1"/>
          </p:cNvSpPr>
          <p:nvPr/>
        </p:nvSpPr>
        <p:spPr bwMode="auto">
          <a:xfrm flipV="1">
            <a:off x="2843213" y="5084763"/>
            <a:ext cx="0" cy="1223962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Starting with non-horizontal motion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/>
              <a:t>4. Looking at horizontal motion</a:t>
            </a:r>
            <a:endParaRPr lang="en-US" smtClean="0">
              <a:cs typeface="Arial" charset="0"/>
            </a:endParaRPr>
          </a:p>
          <a:p>
            <a:pPr marL="609600" indent="-609600" eaLnBrk="1" hangingPunct="1">
              <a:buFontTx/>
              <a:buNone/>
            </a:pPr>
            <a:r>
              <a:rPr lang="en-US" smtClean="0">
                <a:cs typeface="Arial" charset="0"/>
              </a:rPr>
              <a:t>	Ball in flight for t = 2.63 s travelling with constant </a:t>
            </a:r>
            <a:r>
              <a:rPr lang="en-US" smtClean="0">
                <a:solidFill>
                  <a:srgbClr val="0000FF"/>
                </a:solidFill>
                <a:cs typeface="Arial" charset="0"/>
              </a:rPr>
              <a:t>horizontal</a:t>
            </a:r>
            <a:r>
              <a:rPr lang="en-US" smtClean="0">
                <a:cs typeface="Arial" charset="0"/>
              </a:rPr>
              <a:t> speed of</a:t>
            </a:r>
            <a:r>
              <a:rPr lang="en-US" smtClean="0">
                <a:solidFill>
                  <a:srgbClr val="00CC00"/>
                </a:solidFill>
                <a:cs typeface="Arial" charset="0"/>
              </a:rPr>
              <a:t> 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rgbClr val="00CC00"/>
                </a:solidFill>
                <a:cs typeface="Arial" charset="0"/>
              </a:rPr>
              <a:t>	</a:t>
            </a:r>
            <a:r>
              <a:rPr lang="en-US" smtClean="0">
                <a:solidFill>
                  <a:srgbClr val="0000FF"/>
                </a:solidFill>
              </a:rPr>
              <a:t>v</a:t>
            </a:r>
            <a:r>
              <a:rPr lang="en-US" baseline="-25000" smtClean="0">
                <a:solidFill>
                  <a:srgbClr val="0000FF"/>
                </a:solidFill>
              </a:rPr>
              <a:t>h</a:t>
            </a:r>
            <a:r>
              <a:rPr lang="en-US" smtClean="0">
                <a:solidFill>
                  <a:srgbClr val="0000FF"/>
                </a:solidFill>
              </a:rPr>
              <a:t> = 25cos30</a:t>
            </a:r>
            <a:r>
              <a:rPr lang="en-US" smtClean="0">
                <a:solidFill>
                  <a:srgbClr val="0000FF"/>
                </a:solidFill>
                <a:cs typeface="Arial" charset="0"/>
              </a:rPr>
              <a:t>° = 21.7 m.s</a:t>
            </a:r>
            <a:r>
              <a:rPr lang="en-US" baseline="30000" smtClean="0">
                <a:solidFill>
                  <a:srgbClr val="0000FF"/>
                </a:solidFill>
                <a:cs typeface="Arial" charset="0"/>
              </a:rPr>
              <a:t>-1</a:t>
            </a:r>
            <a:r>
              <a:rPr lang="en-US" smtClean="0">
                <a:solidFill>
                  <a:srgbClr val="0000FF"/>
                </a:solidFill>
                <a:cs typeface="Arial" charset="0"/>
              </a:rPr>
              <a:t>.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rgbClr val="0000FF"/>
                </a:solidFill>
                <a:cs typeface="Arial" charset="0"/>
              </a:rPr>
              <a:t>Distance travelled = v</a:t>
            </a:r>
            <a:r>
              <a:rPr lang="en-US" baseline="-25000" smtClean="0">
                <a:solidFill>
                  <a:srgbClr val="0000FF"/>
                </a:solidFill>
                <a:cs typeface="Arial" charset="0"/>
              </a:rPr>
              <a:t>h</a:t>
            </a:r>
            <a:r>
              <a:rPr lang="en-US" smtClean="0">
                <a:solidFill>
                  <a:srgbClr val="0000FF"/>
                </a:solidFill>
                <a:cs typeface="Arial" charset="0"/>
              </a:rPr>
              <a:t>t = 21.7x2.63 = 57.1m</a:t>
            </a: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rgbClr val="00CC00"/>
              </a:solidFill>
              <a:cs typeface="Arial" charset="0"/>
            </a:endParaRP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rgbClr val="00CC00"/>
              </a:solidFill>
              <a:cs typeface="Arial" charset="0"/>
            </a:endParaRPr>
          </a:p>
        </p:txBody>
      </p:sp>
      <p:pic>
        <p:nvPicPr>
          <p:cNvPr id="27652" name="Picture 4" descr="soccer play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5991225"/>
            <a:ext cx="32702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481013" y="6369050"/>
            <a:ext cx="766127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7654" name="Oval 7"/>
          <p:cNvSpPr>
            <a:spLocks noChangeArrowheads="1"/>
          </p:cNvSpPr>
          <p:nvPr/>
        </p:nvSpPr>
        <p:spPr bwMode="auto">
          <a:xfrm rot="-1816358">
            <a:off x="920750" y="5951538"/>
            <a:ext cx="555625" cy="3571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7655" name="Rectangle 9"/>
          <p:cNvSpPr>
            <a:spLocks noChangeArrowheads="1"/>
          </p:cNvSpPr>
          <p:nvPr/>
        </p:nvSpPr>
        <p:spPr bwMode="auto">
          <a:xfrm rot="-1816358">
            <a:off x="1300163" y="5772150"/>
            <a:ext cx="173037" cy="40798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7656" name="Text Box 15"/>
          <p:cNvSpPr txBox="1">
            <a:spLocks noChangeArrowheads="1"/>
          </p:cNvSpPr>
          <p:nvPr/>
        </p:nvSpPr>
        <p:spPr bwMode="auto">
          <a:xfrm>
            <a:off x="1692275" y="587692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30</a:t>
            </a:r>
            <a:r>
              <a:rPr lang="en-US">
                <a:cs typeface="Arial" charset="0"/>
              </a:rPr>
              <a:t>°</a:t>
            </a:r>
          </a:p>
        </p:txBody>
      </p:sp>
      <p:pic>
        <p:nvPicPr>
          <p:cNvPr id="27657" name="Picture 17" descr="d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6092825"/>
            <a:ext cx="5207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8" name="Line 18"/>
          <p:cNvSpPr>
            <a:spLocks noChangeShapeType="1"/>
          </p:cNvSpPr>
          <p:nvPr/>
        </p:nvSpPr>
        <p:spPr bwMode="auto">
          <a:xfrm>
            <a:off x="1258888" y="6308725"/>
            <a:ext cx="67691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9" name="Text Box 20"/>
          <p:cNvSpPr txBox="1">
            <a:spLocks noChangeArrowheads="1"/>
          </p:cNvSpPr>
          <p:nvPr/>
        </p:nvSpPr>
        <p:spPr bwMode="auto">
          <a:xfrm>
            <a:off x="3779838" y="5876925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57.1m</a:t>
            </a:r>
          </a:p>
        </p:txBody>
      </p:sp>
      <p:sp>
        <p:nvSpPr>
          <p:cNvPr id="27660" name="AutoShape 21"/>
          <p:cNvSpPr>
            <a:spLocks noChangeArrowheads="1"/>
          </p:cNvSpPr>
          <p:nvPr/>
        </p:nvSpPr>
        <p:spPr bwMode="auto">
          <a:xfrm>
            <a:off x="7956550" y="6308725"/>
            <a:ext cx="576263" cy="2159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GB"/>
          </a:p>
        </p:txBody>
      </p:sp>
      <p:sp>
        <p:nvSpPr>
          <p:cNvPr id="27661" name="Freeform 22"/>
          <p:cNvSpPr>
            <a:spLocks/>
          </p:cNvSpPr>
          <p:nvPr/>
        </p:nvSpPr>
        <p:spPr bwMode="auto">
          <a:xfrm>
            <a:off x="1331913" y="4581525"/>
            <a:ext cx="6769100" cy="1512888"/>
          </a:xfrm>
          <a:custGeom>
            <a:avLst/>
            <a:gdLst>
              <a:gd name="T0" fmla="*/ 0 w 4264"/>
              <a:gd name="T1" fmla="*/ 2147483647 h 1013"/>
              <a:gd name="T2" fmla="*/ 2147483647 w 4264"/>
              <a:gd name="T3" fmla="*/ 2147483647 h 1013"/>
              <a:gd name="T4" fmla="*/ 2147483647 w 4264"/>
              <a:gd name="T5" fmla="*/ 2147483647 h 1013"/>
              <a:gd name="T6" fmla="*/ 0 60000 65536"/>
              <a:gd name="T7" fmla="*/ 0 60000 65536"/>
              <a:gd name="T8" fmla="*/ 0 60000 65536"/>
              <a:gd name="T9" fmla="*/ 0 w 4264"/>
              <a:gd name="T10" fmla="*/ 0 h 1013"/>
              <a:gd name="T11" fmla="*/ 4264 w 4264"/>
              <a:gd name="T12" fmla="*/ 1013 h 10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64" h="1013">
                <a:moveTo>
                  <a:pt x="0" y="922"/>
                </a:moveTo>
                <a:cubicBezTo>
                  <a:pt x="642" y="461"/>
                  <a:pt x="1285" y="0"/>
                  <a:pt x="1996" y="15"/>
                </a:cubicBezTo>
                <a:cubicBezTo>
                  <a:pt x="2707" y="30"/>
                  <a:pt x="3485" y="521"/>
                  <a:pt x="4264" y="1013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Starting with non-horizontal motion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/>
              <a:t>5. Finding maximum height? </a:t>
            </a:r>
            <a:r>
              <a:rPr lang="en-US" smtClean="0">
                <a:solidFill>
                  <a:srgbClr val="00CC00"/>
                </a:solidFill>
              </a:rPr>
              <a:t>Vertically;</a:t>
            </a:r>
          </a:p>
          <a:p>
            <a:pPr marL="609600" indent="-609600" eaLnBrk="1" hangingPunct="1">
              <a:buFontTx/>
              <a:buNone/>
            </a:pPr>
            <a:r>
              <a:rPr lang="en-US" smtClean="0"/>
              <a:t>	v = 0, u = </a:t>
            </a:r>
            <a:r>
              <a:rPr lang="en-US" smtClean="0">
                <a:cs typeface="Arial" charset="0"/>
              </a:rPr>
              <a:t>25sin30°, t = 2.63/2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rgbClr val="00CC00"/>
                </a:solidFill>
                <a:cs typeface="Arial" charset="0"/>
              </a:rPr>
              <a:t>		s = (u + v)t = 12.5x1.315 = 8.2m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rgbClr val="00CC00"/>
                </a:solidFill>
                <a:cs typeface="Arial" charset="0"/>
              </a:rPr>
              <a:t>			2		    2</a:t>
            </a:r>
            <a:endParaRPr lang="en-US" smtClean="0">
              <a:solidFill>
                <a:srgbClr val="0000FF"/>
              </a:solidFill>
              <a:cs typeface="Arial" charset="0"/>
            </a:endParaRP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rgbClr val="00CC00"/>
              </a:solidFill>
              <a:cs typeface="Arial" charset="0"/>
            </a:endParaRP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rgbClr val="00CC00"/>
              </a:solidFill>
              <a:cs typeface="Arial" charset="0"/>
            </a:endParaRPr>
          </a:p>
        </p:txBody>
      </p:sp>
      <p:pic>
        <p:nvPicPr>
          <p:cNvPr id="28676" name="Picture 4" descr="soccer play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5991225"/>
            <a:ext cx="32702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481013" y="6369050"/>
            <a:ext cx="766127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 rot="-1816358">
            <a:off x="920750" y="5951538"/>
            <a:ext cx="555625" cy="3571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 rot="-1816358">
            <a:off x="1300163" y="5772150"/>
            <a:ext cx="173037" cy="40798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1692275" y="587692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30</a:t>
            </a:r>
            <a:r>
              <a:rPr lang="en-US">
                <a:cs typeface="Arial" charset="0"/>
              </a:rPr>
              <a:t>°</a:t>
            </a:r>
          </a:p>
        </p:txBody>
      </p:sp>
      <p:pic>
        <p:nvPicPr>
          <p:cNvPr id="28681" name="Picture 9" descr="d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6092825"/>
            <a:ext cx="5207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2" name="AutoShape 12"/>
          <p:cNvSpPr>
            <a:spLocks noChangeArrowheads="1"/>
          </p:cNvSpPr>
          <p:nvPr/>
        </p:nvSpPr>
        <p:spPr bwMode="auto">
          <a:xfrm>
            <a:off x="7956550" y="6308725"/>
            <a:ext cx="576263" cy="2159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GB"/>
          </a:p>
        </p:txBody>
      </p:sp>
      <p:sp>
        <p:nvSpPr>
          <p:cNvPr id="28683" name="Freeform 13"/>
          <p:cNvSpPr>
            <a:spLocks/>
          </p:cNvSpPr>
          <p:nvPr/>
        </p:nvSpPr>
        <p:spPr bwMode="auto">
          <a:xfrm>
            <a:off x="1331913" y="4581525"/>
            <a:ext cx="6769100" cy="1512888"/>
          </a:xfrm>
          <a:custGeom>
            <a:avLst/>
            <a:gdLst>
              <a:gd name="T0" fmla="*/ 0 w 4264"/>
              <a:gd name="T1" fmla="*/ 2147483647 h 1013"/>
              <a:gd name="T2" fmla="*/ 2147483647 w 4264"/>
              <a:gd name="T3" fmla="*/ 2147483647 h 1013"/>
              <a:gd name="T4" fmla="*/ 2147483647 w 4264"/>
              <a:gd name="T5" fmla="*/ 2147483647 h 1013"/>
              <a:gd name="T6" fmla="*/ 0 60000 65536"/>
              <a:gd name="T7" fmla="*/ 0 60000 65536"/>
              <a:gd name="T8" fmla="*/ 0 60000 65536"/>
              <a:gd name="T9" fmla="*/ 0 w 4264"/>
              <a:gd name="T10" fmla="*/ 0 h 1013"/>
              <a:gd name="T11" fmla="*/ 4264 w 4264"/>
              <a:gd name="T12" fmla="*/ 1013 h 10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64" h="1013">
                <a:moveTo>
                  <a:pt x="0" y="922"/>
                </a:moveTo>
                <a:cubicBezTo>
                  <a:pt x="642" y="461"/>
                  <a:pt x="1285" y="0"/>
                  <a:pt x="1996" y="15"/>
                </a:cubicBezTo>
                <a:cubicBezTo>
                  <a:pt x="2707" y="30"/>
                  <a:pt x="3485" y="521"/>
                  <a:pt x="4264" y="1013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8684" name="Line 14"/>
          <p:cNvSpPr>
            <a:spLocks noChangeShapeType="1"/>
          </p:cNvSpPr>
          <p:nvPr/>
        </p:nvSpPr>
        <p:spPr bwMode="auto">
          <a:xfrm flipV="1">
            <a:off x="4356100" y="4581525"/>
            <a:ext cx="0" cy="172720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5" name="Line 15"/>
          <p:cNvSpPr>
            <a:spLocks noChangeShapeType="1"/>
          </p:cNvSpPr>
          <p:nvPr/>
        </p:nvSpPr>
        <p:spPr bwMode="auto">
          <a:xfrm>
            <a:off x="2133600" y="3733800"/>
            <a:ext cx="12954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6" name="Line 16"/>
          <p:cNvSpPr>
            <a:spLocks noChangeShapeType="1"/>
          </p:cNvSpPr>
          <p:nvPr/>
        </p:nvSpPr>
        <p:spPr bwMode="auto">
          <a:xfrm>
            <a:off x="3886200" y="3733800"/>
            <a:ext cx="19431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Starting with non-horizontal motion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/>
              <a:t>6. Don’t forget some problems can also be answered using energy.</a:t>
            </a:r>
            <a:endParaRPr lang="en-US" smtClean="0">
              <a:solidFill>
                <a:srgbClr val="00CC00"/>
              </a:solidFill>
              <a:cs typeface="Arial" charset="0"/>
            </a:endParaRP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rgbClr val="00CC00"/>
              </a:solidFill>
              <a:cs typeface="Arial" charset="0"/>
            </a:endParaRPr>
          </a:p>
        </p:txBody>
      </p:sp>
      <p:pic>
        <p:nvPicPr>
          <p:cNvPr id="29700" name="Picture 4" descr="soccer play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5991225"/>
            <a:ext cx="32702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481013" y="6369050"/>
            <a:ext cx="766127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 rot="-1816358">
            <a:off x="920750" y="5951538"/>
            <a:ext cx="555625" cy="3571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 rot="-1816358">
            <a:off x="1300163" y="5772150"/>
            <a:ext cx="173037" cy="40798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1692275" y="587692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30</a:t>
            </a:r>
            <a:r>
              <a:rPr lang="en-US">
                <a:cs typeface="Arial" charset="0"/>
              </a:rPr>
              <a:t>°</a:t>
            </a:r>
          </a:p>
        </p:txBody>
      </p:sp>
      <p:pic>
        <p:nvPicPr>
          <p:cNvPr id="29705" name="Picture 9" descr="d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6092825"/>
            <a:ext cx="5207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7956550" y="6308725"/>
            <a:ext cx="576263" cy="2159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GB"/>
          </a:p>
        </p:txBody>
      </p:sp>
      <p:sp>
        <p:nvSpPr>
          <p:cNvPr id="29707" name="Freeform 11"/>
          <p:cNvSpPr>
            <a:spLocks/>
          </p:cNvSpPr>
          <p:nvPr/>
        </p:nvSpPr>
        <p:spPr bwMode="auto">
          <a:xfrm>
            <a:off x="1331913" y="4581525"/>
            <a:ext cx="6769100" cy="1512888"/>
          </a:xfrm>
          <a:custGeom>
            <a:avLst/>
            <a:gdLst>
              <a:gd name="T0" fmla="*/ 0 w 4264"/>
              <a:gd name="T1" fmla="*/ 2147483647 h 1013"/>
              <a:gd name="T2" fmla="*/ 2147483647 w 4264"/>
              <a:gd name="T3" fmla="*/ 2147483647 h 1013"/>
              <a:gd name="T4" fmla="*/ 2147483647 w 4264"/>
              <a:gd name="T5" fmla="*/ 2147483647 h 1013"/>
              <a:gd name="T6" fmla="*/ 0 60000 65536"/>
              <a:gd name="T7" fmla="*/ 0 60000 65536"/>
              <a:gd name="T8" fmla="*/ 0 60000 65536"/>
              <a:gd name="T9" fmla="*/ 0 w 4264"/>
              <a:gd name="T10" fmla="*/ 0 h 1013"/>
              <a:gd name="T11" fmla="*/ 4264 w 4264"/>
              <a:gd name="T12" fmla="*/ 1013 h 10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64" h="1013">
                <a:moveTo>
                  <a:pt x="0" y="922"/>
                </a:moveTo>
                <a:cubicBezTo>
                  <a:pt x="642" y="461"/>
                  <a:pt x="1285" y="0"/>
                  <a:pt x="1996" y="15"/>
                </a:cubicBezTo>
                <a:cubicBezTo>
                  <a:pt x="2707" y="30"/>
                  <a:pt x="3485" y="521"/>
                  <a:pt x="4264" y="1013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 flipV="1">
            <a:off x="4356100" y="4581525"/>
            <a:ext cx="0" cy="172720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Starting with non-horizontal motion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/>
              <a:t>6. Don’t forget some problems can also be answered using energy.</a:t>
            </a:r>
          </a:p>
          <a:p>
            <a:pPr marL="609600" indent="-609600" eaLnBrk="1" hangingPunct="1">
              <a:buFontTx/>
              <a:buNone/>
            </a:pPr>
            <a:r>
              <a:rPr lang="en-US" smtClean="0"/>
              <a:t>	As dog is fired total energy = </a:t>
            </a:r>
            <a:r>
              <a:rPr lang="en-US" smtClean="0">
                <a:cs typeface="Arial" charset="0"/>
              </a:rPr>
              <a:t>½m(25)</a:t>
            </a:r>
            <a:r>
              <a:rPr lang="en-US" baseline="30000" smtClean="0">
                <a:cs typeface="Arial" charset="0"/>
              </a:rPr>
              <a:t>2</a:t>
            </a: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rgbClr val="00CC00"/>
              </a:solidFill>
              <a:cs typeface="Arial" charset="0"/>
            </a:endParaRPr>
          </a:p>
        </p:txBody>
      </p:sp>
      <p:pic>
        <p:nvPicPr>
          <p:cNvPr id="30724" name="Picture 4" descr="soccer play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5991225"/>
            <a:ext cx="32702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481013" y="6369050"/>
            <a:ext cx="766127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 rot="-1816358">
            <a:off x="920750" y="5951538"/>
            <a:ext cx="555625" cy="3571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 rot="-1816358">
            <a:off x="1300163" y="5772150"/>
            <a:ext cx="173037" cy="40798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1692275" y="587692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30</a:t>
            </a:r>
            <a:r>
              <a:rPr lang="en-US">
                <a:cs typeface="Arial" charset="0"/>
              </a:rPr>
              <a:t>°</a:t>
            </a:r>
          </a:p>
        </p:txBody>
      </p:sp>
      <p:sp>
        <p:nvSpPr>
          <p:cNvPr id="30729" name="Line 12"/>
          <p:cNvSpPr>
            <a:spLocks noChangeShapeType="1"/>
          </p:cNvSpPr>
          <p:nvPr/>
        </p:nvSpPr>
        <p:spPr bwMode="auto">
          <a:xfrm flipV="1">
            <a:off x="4356100" y="4581525"/>
            <a:ext cx="0" cy="172720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30" name="Line 13"/>
          <p:cNvSpPr>
            <a:spLocks noChangeShapeType="1"/>
          </p:cNvSpPr>
          <p:nvPr/>
        </p:nvSpPr>
        <p:spPr bwMode="auto">
          <a:xfrm flipV="1">
            <a:off x="1258888" y="5013325"/>
            <a:ext cx="1655762" cy="1009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31" name="Text Box 14"/>
          <p:cNvSpPr txBox="1">
            <a:spLocks noChangeArrowheads="1"/>
          </p:cNvSpPr>
          <p:nvPr/>
        </p:nvSpPr>
        <p:spPr bwMode="auto">
          <a:xfrm>
            <a:off x="2916238" y="4725988"/>
            <a:ext cx="16557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25 m.s</a:t>
            </a:r>
            <a:r>
              <a:rPr lang="en-US" baseline="30000"/>
              <a:t>-1</a:t>
            </a:r>
          </a:p>
        </p:txBody>
      </p:sp>
      <p:pic>
        <p:nvPicPr>
          <p:cNvPr id="30732" name="Picture 15" descr="d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5157788"/>
            <a:ext cx="4254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Starting with non-horizontal motion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/>
              <a:t>6. At the highest point, </a:t>
            </a:r>
          </a:p>
          <a:p>
            <a:pPr marL="609600" indent="-609600" eaLnBrk="1" hangingPunct="1">
              <a:buFontTx/>
              <a:buNone/>
            </a:pPr>
            <a:r>
              <a:rPr lang="en-US" smtClean="0"/>
              <a:t>	total energy = KE + GPE =</a:t>
            </a:r>
            <a:r>
              <a:rPr lang="en-US" smtClean="0">
                <a:cs typeface="Arial" charset="0"/>
              </a:rPr>
              <a:t>½m(</a:t>
            </a:r>
            <a:r>
              <a:rPr lang="en-US" smtClean="0">
                <a:solidFill>
                  <a:srgbClr val="0000FF"/>
                </a:solidFill>
              </a:rPr>
              <a:t>25cos30</a:t>
            </a:r>
            <a:r>
              <a:rPr lang="en-US" smtClean="0">
                <a:solidFill>
                  <a:srgbClr val="0000FF"/>
                </a:solidFill>
                <a:cs typeface="Arial" charset="0"/>
              </a:rPr>
              <a:t>°</a:t>
            </a:r>
            <a:r>
              <a:rPr lang="en-US" smtClean="0">
                <a:cs typeface="Arial" charset="0"/>
              </a:rPr>
              <a:t>)</a:t>
            </a:r>
            <a:r>
              <a:rPr lang="en-US" baseline="30000" smtClean="0">
                <a:cs typeface="Arial" charset="0"/>
              </a:rPr>
              <a:t>2 </a:t>
            </a:r>
            <a:r>
              <a:rPr lang="en-US" smtClean="0">
                <a:cs typeface="Arial" charset="0"/>
              </a:rPr>
              <a:t>+ mgh</a:t>
            </a:r>
            <a:endParaRPr lang="en-US" smtClean="0"/>
          </a:p>
          <a:p>
            <a:pPr marL="609600" indent="-609600" eaLnBrk="1" hangingPunct="1">
              <a:buFontTx/>
              <a:buNone/>
            </a:pPr>
            <a:r>
              <a:rPr lang="en-US" smtClean="0"/>
              <a:t>	</a:t>
            </a:r>
            <a:r>
              <a:rPr lang="en-US" smtClean="0">
                <a:solidFill>
                  <a:srgbClr val="FF0000"/>
                </a:solidFill>
              </a:rPr>
              <a:t>As dog is fired total energy = </a:t>
            </a:r>
            <a:r>
              <a:rPr lang="en-US" smtClean="0">
                <a:solidFill>
                  <a:srgbClr val="FF0000"/>
                </a:solidFill>
                <a:cs typeface="Arial" charset="0"/>
              </a:rPr>
              <a:t>½m(25)</a:t>
            </a:r>
            <a:r>
              <a:rPr lang="en-US" baseline="30000" smtClean="0">
                <a:solidFill>
                  <a:srgbClr val="FF0000"/>
                </a:solidFill>
                <a:cs typeface="Arial" charset="0"/>
              </a:rPr>
              <a:t>2</a:t>
            </a: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31748" name="Picture 4" descr="soccer play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5991225"/>
            <a:ext cx="32702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481013" y="6369050"/>
            <a:ext cx="766127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 rot="-1816358">
            <a:off x="920750" y="5951538"/>
            <a:ext cx="555625" cy="3571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 rot="-1816358">
            <a:off x="1300163" y="5772150"/>
            <a:ext cx="173037" cy="40798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692275" y="587692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30</a:t>
            </a:r>
            <a:r>
              <a:rPr lang="en-US">
                <a:cs typeface="Arial" charset="0"/>
              </a:rPr>
              <a:t>°</a:t>
            </a:r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V="1">
            <a:off x="4356100" y="4581525"/>
            <a:ext cx="0" cy="172720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1754" name="Picture 12" descr="d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4076700"/>
            <a:ext cx="4254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5" name="Freeform 14"/>
          <p:cNvSpPr>
            <a:spLocks/>
          </p:cNvSpPr>
          <p:nvPr/>
        </p:nvSpPr>
        <p:spPr bwMode="auto">
          <a:xfrm>
            <a:off x="1331913" y="4581525"/>
            <a:ext cx="6769100" cy="1512888"/>
          </a:xfrm>
          <a:custGeom>
            <a:avLst/>
            <a:gdLst>
              <a:gd name="T0" fmla="*/ 0 w 4264"/>
              <a:gd name="T1" fmla="*/ 2147483647 h 1013"/>
              <a:gd name="T2" fmla="*/ 2147483647 w 4264"/>
              <a:gd name="T3" fmla="*/ 2147483647 h 1013"/>
              <a:gd name="T4" fmla="*/ 2147483647 w 4264"/>
              <a:gd name="T5" fmla="*/ 2147483647 h 1013"/>
              <a:gd name="T6" fmla="*/ 0 60000 65536"/>
              <a:gd name="T7" fmla="*/ 0 60000 65536"/>
              <a:gd name="T8" fmla="*/ 0 60000 65536"/>
              <a:gd name="T9" fmla="*/ 0 w 4264"/>
              <a:gd name="T10" fmla="*/ 0 h 1013"/>
              <a:gd name="T11" fmla="*/ 4264 w 4264"/>
              <a:gd name="T12" fmla="*/ 1013 h 10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64" h="1013">
                <a:moveTo>
                  <a:pt x="0" y="922"/>
                </a:moveTo>
                <a:cubicBezTo>
                  <a:pt x="642" y="461"/>
                  <a:pt x="1285" y="0"/>
                  <a:pt x="1996" y="15"/>
                </a:cubicBezTo>
                <a:cubicBezTo>
                  <a:pt x="2707" y="30"/>
                  <a:pt x="3485" y="521"/>
                  <a:pt x="4264" y="1013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Getting faster? (accelerating)</a:t>
            </a:r>
            <a:endParaRPr lang="en-GB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distance</a:t>
            </a:r>
            <a:endParaRPr lang="en-GB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Starting with non-horizontal motion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/>
              <a:t>6. So </a:t>
            </a:r>
            <a:r>
              <a:rPr lang="en-US" smtClean="0">
                <a:cs typeface="Arial" charset="0"/>
              </a:rPr>
              <a:t>½m(</a:t>
            </a:r>
            <a:r>
              <a:rPr lang="en-US" smtClean="0">
                <a:solidFill>
                  <a:srgbClr val="0000FF"/>
                </a:solidFill>
              </a:rPr>
              <a:t>25cos30</a:t>
            </a:r>
            <a:r>
              <a:rPr lang="en-US" smtClean="0">
                <a:solidFill>
                  <a:srgbClr val="0000FF"/>
                </a:solidFill>
                <a:cs typeface="Arial" charset="0"/>
              </a:rPr>
              <a:t>°</a:t>
            </a:r>
            <a:r>
              <a:rPr lang="en-US" smtClean="0">
                <a:cs typeface="Arial" charset="0"/>
              </a:rPr>
              <a:t>)</a:t>
            </a:r>
            <a:r>
              <a:rPr lang="en-US" baseline="30000" smtClean="0">
                <a:cs typeface="Arial" charset="0"/>
              </a:rPr>
              <a:t>2 </a:t>
            </a:r>
            <a:r>
              <a:rPr lang="en-US" smtClean="0">
                <a:cs typeface="Arial" charset="0"/>
              </a:rPr>
              <a:t>+ mgh</a:t>
            </a:r>
            <a:r>
              <a:rPr lang="en-US" smtClean="0"/>
              <a:t> </a:t>
            </a:r>
            <a:r>
              <a:rPr lang="en-US" smtClean="0">
                <a:solidFill>
                  <a:srgbClr val="FF0000"/>
                </a:solidFill>
              </a:rPr>
              <a:t>= </a:t>
            </a:r>
            <a:r>
              <a:rPr lang="en-US" smtClean="0">
                <a:solidFill>
                  <a:srgbClr val="FF0000"/>
                </a:solidFill>
                <a:cs typeface="Arial" charset="0"/>
              </a:rPr>
              <a:t>½m(25)</a:t>
            </a:r>
            <a:r>
              <a:rPr lang="en-US" baseline="30000" smtClean="0">
                <a:solidFill>
                  <a:srgbClr val="FF0000"/>
                </a:solidFill>
                <a:cs typeface="Arial" charset="0"/>
              </a:rPr>
              <a:t>2</a:t>
            </a:r>
          </a:p>
          <a:p>
            <a:pPr marL="609600" indent="-609600" eaLnBrk="1" hangingPunct="1">
              <a:buFontTx/>
              <a:buNone/>
            </a:pPr>
            <a:r>
              <a:rPr lang="en-US" baseline="30000" smtClean="0">
                <a:solidFill>
                  <a:srgbClr val="FF0000"/>
                </a:solidFill>
                <a:cs typeface="Arial" charset="0"/>
              </a:rPr>
              <a:t>	</a:t>
            </a:r>
            <a:r>
              <a:rPr lang="en-US" smtClean="0">
                <a:cs typeface="Arial" charset="0"/>
              </a:rPr>
              <a:t>½(</a:t>
            </a:r>
            <a:r>
              <a:rPr lang="en-US" smtClean="0">
                <a:solidFill>
                  <a:srgbClr val="0000FF"/>
                </a:solidFill>
              </a:rPr>
              <a:t>21.65</a:t>
            </a:r>
            <a:r>
              <a:rPr lang="en-US" smtClean="0">
                <a:cs typeface="Arial" charset="0"/>
              </a:rPr>
              <a:t>)</a:t>
            </a:r>
            <a:r>
              <a:rPr lang="en-US" baseline="30000" smtClean="0">
                <a:cs typeface="Arial" charset="0"/>
              </a:rPr>
              <a:t>2 </a:t>
            </a:r>
            <a:r>
              <a:rPr lang="en-US" smtClean="0">
                <a:cs typeface="Arial" charset="0"/>
              </a:rPr>
              <a:t>+ 9.8h</a:t>
            </a:r>
            <a:r>
              <a:rPr lang="en-US" smtClean="0"/>
              <a:t> </a:t>
            </a:r>
            <a:r>
              <a:rPr lang="en-US" smtClean="0">
                <a:solidFill>
                  <a:srgbClr val="FF0000"/>
                </a:solidFill>
              </a:rPr>
              <a:t>= </a:t>
            </a:r>
            <a:r>
              <a:rPr lang="en-US" smtClean="0">
                <a:solidFill>
                  <a:srgbClr val="FF0000"/>
                </a:solidFill>
                <a:cs typeface="Arial" charset="0"/>
              </a:rPr>
              <a:t>½(25)</a:t>
            </a:r>
            <a:r>
              <a:rPr lang="en-US" baseline="30000" smtClean="0">
                <a:solidFill>
                  <a:srgbClr val="FF0000"/>
                </a:solidFill>
                <a:cs typeface="Arial" charset="0"/>
              </a:rPr>
              <a:t>2</a:t>
            </a:r>
          </a:p>
          <a:p>
            <a:pPr marL="609600" indent="-609600" eaLnBrk="1" hangingPunct="1">
              <a:buFontTx/>
              <a:buNone/>
            </a:pPr>
            <a:r>
              <a:rPr lang="en-US" baseline="30000" smtClean="0">
                <a:solidFill>
                  <a:srgbClr val="FF0000"/>
                </a:solidFill>
                <a:cs typeface="Arial" charset="0"/>
              </a:rPr>
              <a:t>	</a:t>
            </a:r>
            <a:r>
              <a:rPr lang="en-US" smtClean="0">
                <a:solidFill>
                  <a:srgbClr val="FF0000"/>
                </a:solidFill>
                <a:cs typeface="Arial" charset="0"/>
              </a:rPr>
              <a:t>234.4 + 9.8h = 312.5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  <a:cs typeface="Arial" charset="0"/>
              </a:rPr>
              <a:t>			9.8h = 78.1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  <a:cs typeface="Arial" charset="0"/>
              </a:rPr>
              <a:t>			h = 8.0 m</a:t>
            </a: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rgbClr val="FF0000"/>
              </a:solidFill>
              <a:cs typeface="Arial" charset="0"/>
            </a:endParaRP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32772" name="Picture 4" descr="soccer play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5991225"/>
            <a:ext cx="32702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Line 5"/>
          <p:cNvSpPr>
            <a:spLocks noChangeShapeType="1"/>
          </p:cNvSpPr>
          <p:nvPr/>
        </p:nvSpPr>
        <p:spPr bwMode="auto">
          <a:xfrm>
            <a:off x="481013" y="6369050"/>
            <a:ext cx="766127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 rot="-1816358">
            <a:off x="920750" y="5951538"/>
            <a:ext cx="555625" cy="3571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 rot="-1816358">
            <a:off x="1300163" y="5772150"/>
            <a:ext cx="173037" cy="40798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1692275" y="587692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30</a:t>
            </a:r>
            <a:r>
              <a:rPr lang="en-US">
                <a:cs typeface="Arial" charset="0"/>
              </a:rPr>
              <a:t>°</a:t>
            </a:r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V="1">
            <a:off x="4356100" y="4581525"/>
            <a:ext cx="0" cy="172720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2778" name="Picture 10" descr="d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4076700"/>
            <a:ext cx="4254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9" name="Freeform 11"/>
          <p:cNvSpPr>
            <a:spLocks/>
          </p:cNvSpPr>
          <p:nvPr/>
        </p:nvSpPr>
        <p:spPr bwMode="auto">
          <a:xfrm>
            <a:off x="1331913" y="4581525"/>
            <a:ext cx="6769100" cy="1512888"/>
          </a:xfrm>
          <a:custGeom>
            <a:avLst/>
            <a:gdLst>
              <a:gd name="T0" fmla="*/ 0 w 4264"/>
              <a:gd name="T1" fmla="*/ 2147483647 h 1013"/>
              <a:gd name="T2" fmla="*/ 2147483647 w 4264"/>
              <a:gd name="T3" fmla="*/ 2147483647 h 1013"/>
              <a:gd name="T4" fmla="*/ 2147483647 w 4264"/>
              <a:gd name="T5" fmla="*/ 2147483647 h 1013"/>
              <a:gd name="T6" fmla="*/ 0 60000 65536"/>
              <a:gd name="T7" fmla="*/ 0 60000 65536"/>
              <a:gd name="T8" fmla="*/ 0 60000 65536"/>
              <a:gd name="T9" fmla="*/ 0 w 4264"/>
              <a:gd name="T10" fmla="*/ 0 h 1013"/>
              <a:gd name="T11" fmla="*/ 4264 w 4264"/>
              <a:gd name="T12" fmla="*/ 1013 h 10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64" h="1013">
                <a:moveTo>
                  <a:pt x="0" y="922"/>
                </a:moveTo>
                <a:cubicBezTo>
                  <a:pt x="642" y="461"/>
                  <a:pt x="1285" y="0"/>
                  <a:pt x="1996" y="15"/>
                </a:cubicBezTo>
                <a:cubicBezTo>
                  <a:pt x="2707" y="30"/>
                  <a:pt x="3485" y="521"/>
                  <a:pt x="4264" y="1013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3379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33796" name="Picture 6" descr="http://durancemagazine.org/wp-content/uploads/2012/06/corningstone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75" y="500063"/>
            <a:ext cx="9102725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AutoShape 6"/>
          <p:cNvSpPr>
            <a:spLocks noChangeArrowheads="1"/>
          </p:cNvSpPr>
          <p:nvPr/>
        </p:nvSpPr>
        <p:spPr bwMode="auto">
          <a:xfrm>
            <a:off x="214313" y="4500563"/>
            <a:ext cx="4643437" cy="2071687"/>
          </a:xfrm>
          <a:prstGeom prst="wedgeRoundRectCallout">
            <a:avLst>
              <a:gd name="adj1" fmla="val 52032"/>
              <a:gd name="adj2" fmla="val -141903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Let’s try some </a:t>
            </a:r>
            <a:r>
              <a:rPr lang="pl-PL" sz="2400" dirty="0">
                <a:solidFill>
                  <a:schemeClr val="tx2"/>
                </a:solidFill>
              </a:rPr>
              <a:t>harder </a:t>
            </a:r>
            <a:r>
              <a:rPr lang="en-GB" sz="2400" dirty="0">
                <a:solidFill>
                  <a:schemeClr val="tx2"/>
                </a:solidFill>
              </a:rPr>
              <a:t>questions.</a:t>
            </a:r>
            <a:endParaRPr lang="pl-PL" sz="2400" dirty="0">
              <a:solidFill>
                <a:schemeClr val="tx2"/>
              </a:solidFill>
            </a:endParaRPr>
          </a:p>
          <a:p>
            <a:pPr algn="ctr"/>
            <a:endParaRPr lang="pl-PL" sz="2400" dirty="0">
              <a:solidFill>
                <a:schemeClr val="tx2"/>
              </a:solidFill>
            </a:endParaRP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2.1 Projectile motion with NON horizontal motion</a:t>
            </a:r>
            <a:endParaRPr lang="pl-PL" sz="3200" dirty="0">
              <a:solidFill>
                <a:schemeClr val="tx2"/>
              </a:solidFill>
            </a:endParaRPr>
          </a:p>
          <a:p>
            <a:pPr algn="ctr"/>
            <a:endParaRPr lang="en-GB" sz="3200" dirty="0">
              <a:solidFill>
                <a:schemeClr val="tx2"/>
              </a:solidFill>
            </a:endParaRPr>
          </a:p>
          <a:p>
            <a:pPr algn="ctr"/>
            <a:endParaRPr lang="en-GB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lesson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Fluid resistance and terminal speed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smtClean="0"/>
              <a:t>Imagine a dog being thrown out of an aeroplane.</a:t>
            </a:r>
            <a:endParaRPr lang="en-US" sz="3200" smtClean="0"/>
          </a:p>
        </p:txBody>
      </p:sp>
      <p:pic>
        <p:nvPicPr>
          <p:cNvPr id="6147" name="Picture 3" descr="acid do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828800"/>
            <a:ext cx="479425" cy="346075"/>
          </a:xfrm>
        </p:spPr>
      </p:pic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1908175" y="1412875"/>
            <a:ext cx="1512888" cy="792163"/>
          </a:xfrm>
          <a:prstGeom prst="wedgeRoundRectCallout">
            <a:avLst>
              <a:gd name="adj1" fmla="val -111491"/>
              <a:gd name="adj2" fmla="val 1693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1800">
                <a:latin typeface="Arial" charset="0"/>
              </a:rPr>
              <a:t>Woof! (help!)</a:t>
            </a:r>
            <a:endParaRPr lang="en-US" sz="1800">
              <a:latin typeface="Arial" charset="0"/>
            </a:endParaRP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0" y="6308725"/>
            <a:ext cx="91440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95288" y="1628775"/>
            <a:ext cx="576262" cy="288925"/>
            <a:chOff x="249" y="1026"/>
            <a:chExt cx="363" cy="182"/>
          </a:xfrm>
        </p:grpSpPr>
        <p:sp>
          <p:nvSpPr>
            <p:cNvPr id="6151" name="Line 7"/>
            <p:cNvSpPr>
              <a:spLocks noChangeShapeType="1"/>
            </p:cNvSpPr>
            <p:nvPr/>
          </p:nvSpPr>
          <p:spPr bwMode="auto">
            <a:xfrm>
              <a:off x="295" y="1117"/>
              <a:ext cx="31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2" name="Line 8"/>
            <p:cNvSpPr>
              <a:spLocks noChangeShapeType="1"/>
            </p:cNvSpPr>
            <p:nvPr/>
          </p:nvSpPr>
          <p:spPr bwMode="auto">
            <a:xfrm flipH="1" flipV="1">
              <a:off x="249" y="1026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3" name="Line 9"/>
            <p:cNvSpPr>
              <a:spLocks noChangeShapeType="1"/>
            </p:cNvSpPr>
            <p:nvPr/>
          </p:nvSpPr>
          <p:spPr bwMode="auto">
            <a:xfrm flipH="1" flipV="1">
              <a:off x="431" y="1026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4" name="Line 10"/>
            <p:cNvSpPr>
              <a:spLocks noChangeShapeType="1"/>
            </p:cNvSpPr>
            <p:nvPr/>
          </p:nvSpPr>
          <p:spPr bwMode="auto">
            <a:xfrm flipH="1">
              <a:off x="431" y="1117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smtClean="0"/>
              <a:t>Force of gravity means the dog accelerates</a:t>
            </a:r>
            <a:endParaRPr lang="en-US" sz="3200" smtClean="0"/>
          </a:p>
        </p:txBody>
      </p:sp>
      <p:pic>
        <p:nvPicPr>
          <p:cNvPr id="7171" name="Picture 3" descr="acid do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828800"/>
            <a:ext cx="479425" cy="346075"/>
          </a:xfrm>
        </p:spPr>
      </p:pic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684213" y="2060575"/>
            <a:ext cx="0" cy="720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50825" y="2781300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solidFill>
                  <a:srgbClr val="FF0000"/>
                </a:solidFill>
                <a:latin typeface="Arial" charset="0"/>
              </a:rPr>
              <a:t>gravity</a:t>
            </a:r>
            <a:endParaRPr lang="en-US" sz="1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411413" y="2492375"/>
            <a:ext cx="4824412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latin typeface="Arial" charset="0"/>
              </a:rPr>
              <a:t>To start, the dog is falling slowly (it has not had time to speed up).</a:t>
            </a:r>
          </a:p>
          <a:p>
            <a:pPr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GB" sz="1800">
                <a:latin typeface="Arial" charset="0"/>
              </a:rPr>
              <a:t>There is really only one force acting on the dog, the force of </a:t>
            </a:r>
            <a:r>
              <a:rPr lang="en-GB" sz="1800">
                <a:solidFill>
                  <a:srgbClr val="FF0000"/>
                </a:solidFill>
                <a:latin typeface="Arial" charset="0"/>
              </a:rPr>
              <a:t>gravity</a:t>
            </a:r>
            <a:r>
              <a:rPr lang="en-GB" sz="1800">
                <a:latin typeface="Arial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GB" sz="1800">
                <a:latin typeface="Arial" charset="0"/>
              </a:rPr>
              <a:t>The dog falls faster (</a:t>
            </a:r>
            <a:r>
              <a:rPr lang="en-GB" sz="1800">
                <a:solidFill>
                  <a:srgbClr val="FF0000"/>
                </a:solidFill>
                <a:latin typeface="Arial" charset="0"/>
              </a:rPr>
              <a:t>accelerates</a:t>
            </a:r>
            <a:r>
              <a:rPr lang="en-GB" sz="1800">
                <a:latin typeface="Arial" charset="0"/>
              </a:rPr>
              <a:t>) due to this force.</a:t>
            </a:r>
            <a:endParaRPr lang="en-US" sz="1800">
              <a:latin typeface="Arial" charset="0"/>
            </a:endParaRP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0" y="6308725"/>
            <a:ext cx="91440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95288" y="1628775"/>
            <a:ext cx="576262" cy="288925"/>
            <a:chOff x="249" y="1026"/>
            <a:chExt cx="363" cy="182"/>
          </a:xfrm>
        </p:grpSpPr>
        <p:sp>
          <p:nvSpPr>
            <p:cNvPr id="7177" name="Line 9"/>
            <p:cNvSpPr>
              <a:spLocks noChangeShapeType="1"/>
            </p:cNvSpPr>
            <p:nvPr/>
          </p:nvSpPr>
          <p:spPr bwMode="auto">
            <a:xfrm>
              <a:off x="295" y="1117"/>
              <a:ext cx="31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8" name="Line 10"/>
            <p:cNvSpPr>
              <a:spLocks noChangeShapeType="1"/>
            </p:cNvSpPr>
            <p:nvPr/>
          </p:nvSpPr>
          <p:spPr bwMode="auto">
            <a:xfrm flipH="1" flipV="1">
              <a:off x="249" y="1026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9" name="Line 11"/>
            <p:cNvSpPr>
              <a:spLocks noChangeShapeType="1"/>
            </p:cNvSpPr>
            <p:nvPr/>
          </p:nvSpPr>
          <p:spPr bwMode="auto">
            <a:xfrm flipH="1" flipV="1">
              <a:off x="431" y="1026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 flipH="1">
              <a:off x="431" y="1117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smtClean="0"/>
              <a:t>Gravity is still bigger than air resistance</a:t>
            </a:r>
            <a:endParaRPr lang="en-US" sz="320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16013" y="1628775"/>
            <a:ext cx="576262" cy="288925"/>
            <a:chOff x="249" y="1026"/>
            <a:chExt cx="363" cy="182"/>
          </a:xfrm>
        </p:grpSpPr>
        <p:sp>
          <p:nvSpPr>
            <p:cNvPr id="8203" name="Line 4"/>
            <p:cNvSpPr>
              <a:spLocks noChangeShapeType="1"/>
            </p:cNvSpPr>
            <p:nvPr/>
          </p:nvSpPr>
          <p:spPr bwMode="auto">
            <a:xfrm>
              <a:off x="295" y="1117"/>
              <a:ext cx="31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Line 5"/>
            <p:cNvSpPr>
              <a:spLocks noChangeShapeType="1"/>
            </p:cNvSpPr>
            <p:nvPr/>
          </p:nvSpPr>
          <p:spPr bwMode="auto">
            <a:xfrm flipH="1" flipV="1">
              <a:off x="249" y="1026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5" name="Line 6"/>
            <p:cNvSpPr>
              <a:spLocks noChangeShapeType="1"/>
            </p:cNvSpPr>
            <p:nvPr/>
          </p:nvSpPr>
          <p:spPr bwMode="auto">
            <a:xfrm flipH="1" flipV="1">
              <a:off x="431" y="1026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6" name="Line 7"/>
            <p:cNvSpPr>
              <a:spLocks noChangeShapeType="1"/>
            </p:cNvSpPr>
            <p:nvPr/>
          </p:nvSpPr>
          <p:spPr bwMode="auto">
            <a:xfrm flipH="1">
              <a:off x="431" y="1117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196" name="Picture 9" descr="acid do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43000" y="2819400"/>
            <a:ext cx="481013" cy="347663"/>
          </a:xfrm>
        </p:spPr>
      </p:pic>
      <p:sp>
        <p:nvSpPr>
          <p:cNvPr id="8197" name="Line 10"/>
          <p:cNvSpPr>
            <a:spLocks noChangeShapeType="1"/>
          </p:cNvSpPr>
          <p:nvPr/>
        </p:nvSpPr>
        <p:spPr bwMode="auto">
          <a:xfrm>
            <a:off x="1423988" y="3135313"/>
            <a:ext cx="0" cy="720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8" name="Text Box 11"/>
          <p:cNvSpPr txBox="1">
            <a:spLocks noChangeArrowheads="1"/>
          </p:cNvSpPr>
          <p:nvPr/>
        </p:nvSpPr>
        <p:spPr bwMode="auto">
          <a:xfrm>
            <a:off x="990600" y="3927475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solidFill>
                  <a:srgbClr val="FF0000"/>
                </a:solidFill>
                <a:latin typeface="Arial" charset="0"/>
              </a:rPr>
              <a:t>gravity</a:t>
            </a:r>
            <a:endParaRPr lang="en-US" sz="1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199" name="Text Box 12"/>
          <p:cNvSpPr txBox="1">
            <a:spLocks noChangeArrowheads="1"/>
          </p:cNvSpPr>
          <p:nvPr/>
        </p:nvSpPr>
        <p:spPr bwMode="auto">
          <a:xfrm>
            <a:off x="2411413" y="2492375"/>
            <a:ext cx="4824412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latin typeface="Arial" charset="0"/>
              </a:rPr>
              <a:t>As the dog falls faster, another force becomes bigger – </a:t>
            </a:r>
            <a:r>
              <a:rPr lang="en-GB" sz="1800">
                <a:solidFill>
                  <a:srgbClr val="FF0000"/>
                </a:solidFill>
                <a:latin typeface="Arial" charset="0"/>
              </a:rPr>
              <a:t>air resistance</a:t>
            </a:r>
            <a:r>
              <a:rPr lang="en-GB" sz="1800">
                <a:latin typeface="Arial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GB" sz="1800">
                <a:latin typeface="Arial" charset="0"/>
              </a:rPr>
              <a:t>The force of gravity on the dog of course stays the same</a:t>
            </a:r>
          </a:p>
          <a:p>
            <a:pPr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GB" sz="1800">
                <a:latin typeface="Arial" charset="0"/>
              </a:rPr>
              <a:t>The force of gravity is still </a:t>
            </a:r>
            <a:r>
              <a:rPr lang="en-GB" sz="1800">
                <a:solidFill>
                  <a:srgbClr val="FF0000"/>
                </a:solidFill>
                <a:latin typeface="Arial" charset="0"/>
              </a:rPr>
              <a:t>bigger</a:t>
            </a:r>
            <a:r>
              <a:rPr lang="en-GB" sz="1800">
                <a:latin typeface="Arial" charset="0"/>
              </a:rPr>
              <a:t> than the air resistance, so the dog continues to accelerate (get faster)</a:t>
            </a:r>
            <a:endParaRPr lang="en-US" sz="1800">
              <a:latin typeface="Arial" charset="0"/>
            </a:endParaRPr>
          </a:p>
        </p:txBody>
      </p:sp>
      <p:sp>
        <p:nvSpPr>
          <p:cNvPr id="8200" name="Line 13"/>
          <p:cNvSpPr>
            <a:spLocks noChangeShapeType="1"/>
          </p:cNvSpPr>
          <p:nvPr/>
        </p:nvSpPr>
        <p:spPr bwMode="auto">
          <a:xfrm>
            <a:off x="0" y="6308725"/>
            <a:ext cx="91440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1" name="Line 14"/>
          <p:cNvSpPr>
            <a:spLocks noChangeShapeType="1"/>
          </p:cNvSpPr>
          <p:nvPr/>
        </p:nvSpPr>
        <p:spPr bwMode="auto">
          <a:xfrm flipV="1">
            <a:off x="1403350" y="2565400"/>
            <a:ext cx="0" cy="2873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2" name="Text Box 15"/>
          <p:cNvSpPr txBox="1">
            <a:spLocks noChangeArrowheads="1"/>
          </p:cNvSpPr>
          <p:nvPr/>
        </p:nvSpPr>
        <p:spPr bwMode="auto">
          <a:xfrm>
            <a:off x="468313" y="2205038"/>
            <a:ext cx="1871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solidFill>
                  <a:srgbClr val="FF0000"/>
                </a:solidFill>
                <a:latin typeface="Arial" charset="0"/>
              </a:rPr>
              <a:t>Air resistance</a:t>
            </a:r>
            <a:endParaRPr lang="en-US" sz="180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Gravity = air resistance</a:t>
            </a:r>
            <a:br>
              <a:rPr lang="en-GB" sz="3200" dirty="0" smtClean="0"/>
            </a:br>
            <a:r>
              <a:rPr lang="en-GB" sz="3200" dirty="0" smtClean="0">
                <a:solidFill>
                  <a:schemeClr val="accent2"/>
                </a:solidFill>
              </a:rPr>
              <a:t>Terminal speed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35150" y="1628775"/>
            <a:ext cx="576263" cy="288925"/>
            <a:chOff x="249" y="1026"/>
            <a:chExt cx="363" cy="182"/>
          </a:xfrm>
        </p:grpSpPr>
        <p:sp>
          <p:nvSpPr>
            <p:cNvPr id="9227" name="Line 4"/>
            <p:cNvSpPr>
              <a:spLocks noChangeShapeType="1"/>
            </p:cNvSpPr>
            <p:nvPr/>
          </p:nvSpPr>
          <p:spPr bwMode="auto">
            <a:xfrm>
              <a:off x="295" y="1117"/>
              <a:ext cx="31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28" name="Line 5"/>
            <p:cNvSpPr>
              <a:spLocks noChangeShapeType="1"/>
            </p:cNvSpPr>
            <p:nvPr/>
          </p:nvSpPr>
          <p:spPr bwMode="auto">
            <a:xfrm flipH="1" flipV="1">
              <a:off x="249" y="1026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29" name="Line 6"/>
            <p:cNvSpPr>
              <a:spLocks noChangeShapeType="1"/>
            </p:cNvSpPr>
            <p:nvPr/>
          </p:nvSpPr>
          <p:spPr bwMode="auto">
            <a:xfrm flipH="1" flipV="1">
              <a:off x="431" y="1026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0" name="Line 7"/>
            <p:cNvSpPr>
              <a:spLocks noChangeShapeType="1"/>
            </p:cNvSpPr>
            <p:nvPr/>
          </p:nvSpPr>
          <p:spPr bwMode="auto">
            <a:xfrm flipH="1">
              <a:off x="431" y="1117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220" name="Picture 8" descr="acid do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5000" y="3505200"/>
            <a:ext cx="479425" cy="347663"/>
          </a:xfrm>
        </p:spPr>
      </p:pic>
      <p:sp>
        <p:nvSpPr>
          <p:cNvPr id="9221" name="Line 9"/>
          <p:cNvSpPr>
            <a:spLocks noChangeShapeType="1"/>
          </p:cNvSpPr>
          <p:nvPr/>
        </p:nvSpPr>
        <p:spPr bwMode="auto">
          <a:xfrm>
            <a:off x="2125663" y="3789363"/>
            <a:ext cx="0" cy="720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2" name="Text Box 10"/>
          <p:cNvSpPr txBox="1">
            <a:spLocks noChangeArrowheads="1"/>
          </p:cNvSpPr>
          <p:nvPr/>
        </p:nvSpPr>
        <p:spPr bwMode="auto">
          <a:xfrm>
            <a:off x="1692275" y="4581525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solidFill>
                  <a:srgbClr val="FF0000"/>
                </a:solidFill>
                <a:latin typeface="Arial" charset="0"/>
              </a:rPr>
              <a:t>gravity</a:t>
            </a:r>
            <a:endParaRPr lang="en-US" sz="1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3708400" y="1844675"/>
            <a:ext cx="4824413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>
                <a:latin typeface="Arial" charset="0"/>
              </a:rPr>
              <a:t>As the dog falls faster and air resistance increases, eventually the </a:t>
            </a:r>
            <a:r>
              <a:rPr lang="en-GB" sz="1800" dirty="0">
                <a:solidFill>
                  <a:srgbClr val="FF0000"/>
                </a:solidFill>
                <a:latin typeface="Arial" charset="0"/>
              </a:rPr>
              <a:t>air resistance</a:t>
            </a:r>
            <a:r>
              <a:rPr lang="en-GB" sz="1800" dirty="0">
                <a:latin typeface="Arial" charset="0"/>
              </a:rPr>
              <a:t> becomes as big as (</a:t>
            </a:r>
            <a:r>
              <a:rPr lang="en-GB" sz="1800" dirty="0">
                <a:solidFill>
                  <a:srgbClr val="FF0000"/>
                </a:solidFill>
                <a:latin typeface="Arial" charset="0"/>
              </a:rPr>
              <a:t>equal to</a:t>
            </a:r>
            <a:r>
              <a:rPr lang="en-GB" sz="1800" dirty="0">
                <a:latin typeface="Arial" charset="0"/>
              </a:rPr>
              <a:t>) the force of </a:t>
            </a:r>
            <a:r>
              <a:rPr lang="en-GB" sz="1800" dirty="0">
                <a:solidFill>
                  <a:srgbClr val="FF0000"/>
                </a:solidFill>
                <a:latin typeface="Arial" charset="0"/>
              </a:rPr>
              <a:t>gravity</a:t>
            </a:r>
            <a:r>
              <a:rPr lang="en-GB" sz="1800" dirty="0">
                <a:latin typeface="Arial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GB" sz="18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GB" sz="1800" dirty="0">
                <a:latin typeface="Arial" charset="0"/>
              </a:rPr>
              <a:t>The dog stops getting faster (accelerating) and falls at </a:t>
            </a:r>
            <a:r>
              <a:rPr lang="en-GB" sz="1800" dirty="0">
                <a:solidFill>
                  <a:srgbClr val="FF0000"/>
                </a:solidFill>
                <a:latin typeface="Arial" charset="0"/>
              </a:rPr>
              <a:t>constant </a:t>
            </a:r>
            <a:r>
              <a:rPr lang="en-GB" sz="1800" dirty="0" smtClean="0">
                <a:solidFill>
                  <a:srgbClr val="FF0000"/>
                </a:solidFill>
                <a:latin typeface="Arial" charset="0"/>
              </a:rPr>
              <a:t>speed</a:t>
            </a:r>
            <a:r>
              <a:rPr lang="en-GB" sz="1800" dirty="0" smtClean="0">
                <a:latin typeface="Arial" charset="0"/>
              </a:rPr>
              <a:t>.</a:t>
            </a:r>
            <a:endParaRPr lang="en-GB" sz="18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GB" sz="18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GB" sz="1800" dirty="0">
                <a:latin typeface="Arial" charset="0"/>
              </a:rPr>
              <a:t>This velocity is called the </a:t>
            </a:r>
            <a:r>
              <a:rPr lang="en-GB" sz="1800" dirty="0">
                <a:solidFill>
                  <a:srgbClr val="FF0000"/>
                </a:solidFill>
                <a:latin typeface="Arial" charset="0"/>
              </a:rPr>
              <a:t>terminal </a:t>
            </a:r>
            <a:r>
              <a:rPr lang="en-GB" sz="1800" dirty="0" smtClean="0">
                <a:solidFill>
                  <a:srgbClr val="FF0000"/>
                </a:solidFill>
                <a:latin typeface="Arial" charset="0"/>
              </a:rPr>
              <a:t>speed</a:t>
            </a:r>
            <a:r>
              <a:rPr lang="en-GB" sz="1800" dirty="0" smtClean="0">
                <a:latin typeface="Arial" charset="0"/>
              </a:rPr>
              <a:t>.</a:t>
            </a:r>
            <a:endParaRPr lang="en-US" sz="1800" dirty="0">
              <a:latin typeface="Arial" charset="0"/>
            </a:endParaRPr>
          </a:p>
        </p:txBody>
      </p:sp>
      <p:sp>
        <p:nvSpPr>
          <p:cNvPr id="9224" name="Line 12"/>
          <p:cNvSpPr>
            <a:spLocks noChangeShapeType="1"/>
          </p:cNvSpPr>
          <p:nvPr/>
        </p:nvSpPr>
        <p:spPr bwMode="auto">
          <a:xfrm>
            <a:off x="0" y="6308725"/>
            <a:ext cx="91440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5" name="Text Box 13"/>
          <p:cNvSpPr txBox="1">
            <a:spLocks noChangeArrowheads="1"/>
          </p:cNvSpPr>
          <p:nvPr/>
        </p:nvSpPr>
        <p:spPr bwMode="auto">
          <a:xfrm>
            <a:off x="1258888" y="2492375"/>
            <a:ext cx="18716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solidFill>
                  <a:srgbClr val="FF0000"/>
                </a:solidFill>
                <a:latin typeface="Arial" charset="0"/>
              </a:rPr>
              <a:t>Air resistance</a:t>
            </a:r>
            <a:endParaRPr lang="en-US" sz="1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226" name="Line 14"/>
          <p:cNvSpPr>
            <a:spLocks noChangeShapeType="1"/>
          </p:cNvSpPr>
          <p:nvPr/>
        </p:nvSpPr>
        <p:spPr bwMode="auto">
          <a:xfrm flipV="1">
            <a:off x="2124075" y="2781300"/>
            <a:ext cx="0" cy="720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smtClean="0"/>
              <a:t>Terminal Velocity</a:t>
            </a:r>
            <a:endParaRPr lang="en-US" sz="320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55875" y="1628775"/>
            <a:ext cx="576263" cy="288925"/>
            <a:chOff x="249" y="1026"/>
            <a:chExt cx="363" cy="182"/>
          </a:xfrm>
        </p:grpSpPr>
        <p:sp>
          <p:nvSpPr>
            <p:cNvPr id="10254" name="Line 4"/>
            <p:cNvSpPr>
              <a:spLocks noChangeShapeType="1"/>
            </p:cNvSpPr>
            <p:nvPr/>
          </p:nvSpPr>
          <p:spPr bwMode="auto">
            <a:xfrm>
              <a:off x="295" y="1117"/>
              <a:ext cx="31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Line 5"/>
            <p:cNvSpPr>
              <a:spLocks noChangeShapeType="1"/>
            </p:cNvSpPr>
            <p:nvPr/>
          </p:nvSpPr>
          <p:spPr bwMode="auto">
            <a:xfrm flipH="1" flipV="1">
              <a:off x="249" y="1026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Line 6"/>
            <p:cNvSpPr>
              <a:spLocks noChangeShapeType="1"/>
            </p:cNvSpPr>
            <p:nvPr/>
          </p:nvSpPr>
          <p:spPr bwMode="auto">
            <a:xfrm flipH="1" flipV="1">
              <a:off x="431" y="1026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7" name="Line 7"/>
            <p:cNvSpPr>
              <a:spLocks noChangeShapeType="1"/>
            </p:cNvSpPr>
            <p:nvPr/>
          </p:nvSpPr>
          <p:spPr bwMode="auto">
            <a:xfrm flipH="1">
              <a:off x="431" y="1117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4" name="Text Box 8"/>
          <p:cNvSpPr txBox="1">
            <a:spLocks noChangeArrowheads="1"/>
          </p:cNvSpPr>
          <p:nvPr/>
        </p:nvSpPr>
        <p:spPr bwMode="auto">
          <a:xfrm>
            <a:off x="3708400" y="1844675"/>
            <a:ext cx="48244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latin typeface="Arial" charset="0"/>
              </a:rPr>
              <a:t>The dog will continue to fall at constant speed (called the terminal speed) until………….</a:t>
            </a:r>
            <a:endParaRPr lang="en-US" sz="1800">
              <a:latin typeface="Arial" charset="0"/>
            </a:endParaRPr>
          </a:p>
        </p:txBody>
      </p:sp>
      <p:sp>
        <p:nvSpPr>
          <p:cNvPr id="10245" name="Line 9"/>
          <p:cNvSpPr>
            <a:spLocks noChangeShapeType="1"/>
          </p:cNvSpPr>
          <p:nvPr/>
        </p:nvSpPr>
        <p:spPr bwMode="auto">
          <a:xfrm>
            <a:off x="0" y="6308725"/>
            <a:ext cx="91440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246" name="Picture 11" descr="acid do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67000" y="4267200"/>
            <a:ext cx="479425" cy="346075"/>
          </a:xfrm>
        </p:spPr>
      </p:pic>
      <p:sp>
        <p:nvSpPr>
          <p:cNvPr id="10247" name="Line 12"/>
          <p:cNvSpPr>
            <a:spLocks noChangeShapeType="1"/>
          </p:cNvSpPr>
          <p:nvPr/>
        </p:nvSpPr>
        <p:spPr bwMode="auto">
          <a:xfrm>
            <a:off x="2847975" y="4573588"/>
            <a:ext cx="0" cy="720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48" name="Text Box 13"/>
          <p:cNvSpPr txBox="1">
            <a:spLocks noChangeArrowheads="1"/>
          </p:cNvSpPr>
          <p:nvPr/>
        </p:nvSpPr>
        <p:spPr bwMode="auto">
          <a:xfrm>
            <a:off x="2414588" y="5365750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solidFill>
                  <a:srgbClr val="FF0000"/>
                </a:solidFill>
                <a:latin typeface="Arial" charset="0"/>
              </a:rPr>
              <a:t>gravity</a:t>
            </a:r>
            <a:endParaRPr lang="en-US" sz="1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249" name="Text Box 14"/>
          <p:cNvSpPr txBox="1">
            <a:spLocks noChangeArrowheads="1"/>
          </p:cNvSpPr>
          <p:nvPr/>
        </p:nvSpPr>
        <p:spPr bwMode="auto">
          <a:xfrm>
            <a:off x="1981200" y="3276600"/>
            <a:ext cx="1871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solidFill>
                  <a:srgbClr val="FF0000"/>
                </a:solidFill>
                <a:latin typeface="Arial" charset="0"/>
              </a:rPr>
              <a:t>Air resistance</a:t>
            </a:r>
            <a:endParaRPr lang="en-US" sz="1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250" name="Line 15"/>
          <p:cNvSpPr>
            <a:spLocks noChangeShapeType="1"/>
          </p:cNvSpPr>
          <p:nvPr/>
        </p:nvSpPr>
        <p:spPr bwMode="auto">
          <a:xfrm flipV="1">
            <a:off x="2846388" y="3565525"/>
            <a:ext cx="0" cy="720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1" name="Text Box 16"/>
          <p:cNvSpPr txBox="1">
            <a:spLocks noChangeArrowheads="1"/>
          </p:cNvSpPr>
          <p:nvPr/>
        </p:nvSpPr>
        <p:spPr bwMode="auto">
          <a:xfrm>
            <a:off x="3563938" y="4076700"/>
            <a:ext cx="4895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latin typeface="Arial" charset="0"/>
              </a:rPr>
              <a:t>air resistance = gravity</a:t>
            </a:r>
            <a:endParaRPr lang="en-US" sz="1800">
              <a:latin typeface="Arial" charset="0"/>
            </a:endParaRPr>
          </a:p>
        </p:txBody>
      </p:sp>
      <p:sp>
        <p:nvSpPr>
          <p:cNvPr id="10252" name="Line 17"/>
          <p:cNvSpPr>
            <a:spLocks noChangeShapeType="1"/>
          </p:cNvSpPr>
          <p:nvPr/>
        </p:nvSpPr>
        <p:spPr bwMode="auto">
          <a:xfrm flipH="1">
            <a:off x="2987675" y="4365625"/>
            <a:ext cx="576263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3" name="Line 18"/>
          <p:cNvSpPr>
            <a:spLocks noChangeShapeType="1"/>
          </p:cNvSpPr>
          <p:nvPr/>
        </p:nvSpPr>
        <p:spPr bwMode="auto">
          <a:xfrm flipH="1" flipV="1">
            <a:off x="3059113" y="3789363"/>
            <a:ext cx="5048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smtClean="0"/>
              <a:t>Terminal Speed</a:t>
            </a:r>
            <a:endParaRPr lang="en-US" sz="320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76600" y="1628775"/>
            <a:ext cx="576263" cy="288925"/>
            <a:chOff x="249" y="1026"/>
            <a:chExt cx="363" cy="182"/>
          </a:xfrm>
        </p:grpSpPr>
        <p:sp>
          <p:nvSpPr>
            <p:cNvPr id="11274" name="Line 4"/>
            <p:cNvSpPr>
              <a:spLocks noChangeShapeType="1"/>
            </p:cNvSpPr>
            <p:nvPr/>
          </p:nvSpPr>
          <p:spPr bwMode="auto">
            <a:xfrm>
              <a:off x="295" y="1117"/>
              <a:ext cx="31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5" name="Line 5"/>
            <p:cNvSpPr>
              <a:spLocks noChangeShapeType="1"/>
            </p:cNvSpPr>
            <p:nvPr/>
          </p:nvSpPr>
          <p:spPr bwMode="auto">
            <a:xfrm flipH="1" flipV="1">
              <a:off x="249" y="1026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Line 6"/>
            <p:cNvSpPr>
              <a:spLocks noChangeShapeType="1"/>
            </p:cNvSpPr>
            <p:nvPr/>
          </p:nvSpPr>
          <p:spPr bwMode="auto">
            <a:xfrm flipH="1" flipV="1">
              <a:off x="431" y="1026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7" name="Line 7"/>
            <p:cNvSpPr>
              <a:spLocks noChangeShapeType="1"/>
            </p:cNvSpPr>
            <p:nvPr/>
          </p:nvSpPr>
          <p:spPr bwMode="auto">
            <a:xfrm flipH="1">
              <a:off x="431" y="1117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68" name="Line 8"/>
          <p:cNvSpPr>
            <a:spLocks noChangeShapeType="1"/>
          </p:cNvSpPr>
          <p:nvPr/>
        </p:nvSpPr>
        <p:spPr bwMode="auto">
          <a:xfrm>
            <a:off x="0" y="6308725"/>
            <a:ext cx="91440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269" name="Picture 10" descr="acid do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29000" y="4953000"/>
            <a:ext cx="479425" cy="346075"/>
          </a:xfrm>
        </p:spPr>
      </p:pic>
      <p:sp>
        <p:nvSpPr>
          <p:cNvPr id="11270" name="Line 11"/>
          <p:cNvSpPr>
            <a:spLocks noChangeShapeType="1"/>
          </p:cNvSpPr>
          <p:nvPr/>
        </p:nvSpPr>
        <p:spPr bwMode="auto">
          <a:xfrm>
            <a:off x="3638550" y="5230813"/>
            <a:ext cx="0" cy="720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Text Box 12"/>
          <p:cNvSpPr txBox="1">
            <a:spLocks noChangeArrowheads="1"/>
          </p:cNvSpPr>
          <p:nvPr/>
        </p:nvSpPr>
        <p:spPr bwMode="auto">
          <a:xfrm>
            <a:off x="3205163" y="6022975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solidFill>
                  <a:srgbClr val="FF0000"/>
                </a:solidFill>
                <a:latin typeface="Arial" charset="0"/>
              </a:rPr>
              <a:t>gravity</a:t>
            </a:r>
            <a:endParaRPr lang="en-US" sz="1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272" name="Text Box 13"/>
          <p:cNvSpPr txBox="1">
            <a:spLocks noChangeArrowheads="1"/>
          </p:cNvSpPr>
          <p:nvPr/>
        </p:nvSpPr>
        <p:spPr bwMode="auto">
          <a:xfrm>
            <a:off x="2771775" y="3933825"/>
            <a:ext cx="1871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solidFill>
                  <a:srgbClr val="FF0000"/>
                </a:solidFill>
                <a:latin typeface="Arial" charset="0"/>
              </a:rPr>
              <a:t>Air resistance</a:t>
            </a:r>
            <a:endParaRPr lang="en-US" sz="1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273" name="Line 14"/>
          <p:cNvSpPr>
            <a:spLocks noChangeShapeType="1"/>
          </p:cNvSpPr>
          <p:nvPr/>
        </p:nvSpPr>
        <p:spPr bwMode="auto">
          <a:xfrm flipV="1">
            <a:off x="3636963" y="4222750"/>
            <a:ext cx="0" cy="720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cid do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67175" y="6092825"/>
            <a:ext cx="508000" cy="381000"/>
          </a:xfrm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z="320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95738" y="1628775"/>
            <a:ext cx="576262" cy="288925"/>
            <a:chOff x="249" y="1026"/>
            <a:chExt cx="363" cy="182"/>
          </a:xfrm>
        </p:grpSpPr>
        <p:sp>
          <p:nvSpPr>
            <p:cNvPr id="12296" name="Line 5"/>
            <p:cNvSpPr>
              <a:spLocks noChangeShapeType="1"/>
            </p:cNvSpPr>
            <p:nvPr/>
          </p:nvSpPr>
          <p:spPr bwMode="auto">
            <a:xfrm>
              <a:off x="295" y="1117"/>
              <a:ext cx="31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97" name="Line 6"/>
            <p:cNvSpPr>
              <a:spLocks noChangeShapeType="1"/>
            </p:cNvSpPr>
            <p:nvPr/>
          </p:nvSpPr>
          <p:spPr bwMode="auto">
            <a:xfrm flipH="1" flipV="1">
              <a:off x="249" y="1026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98" name="Line 7"/>
            <p:cNvSpPr>
              <a:spLocks noChangeShapeType="1"/>
            </p:cNvSpPr>
            <p:nvPr/>
          </p:nvSpPr>
          <p:spPr bwMode="auto">
            <a:xfrm flipH="1" flipV="1">
              <a:off x="431" y="1026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99" name="Line 8"/>
            <p:cNvSpPr>
              <a:spLocks noChangeShapeType="1"/>
            </p:cNvSpPr>
            <p:nvPr/>
          </p:nvSpPr>
          <p:spPr bwMode="auto">
            <a:xfrm flipH="1">
              <a:off x="431" y="1117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3" name="Line 9"/>
          <p:cNvSpPr>
            <a:spLocks noChangeShapeType="1"/>
          </p:cNvSpPr>
          <p:nvPr/>
        </p:nvSpPr>
        <p:spPr bwMode="auto">
          <a:xfrm>
            <a:off x="0" y="6308725"/>
            <a:ext cx="91440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4" name="AutoShape 10"/>
          <p:cNvSpPr>
            <a:spLocks noChangeArrowheads="1"/>
          </p:cNvSpPr>
          <p:nvPr/>
        </p:nvSpPr>
        <p:spPr bwMode="auto">
          <a:xfrm>
            <a:off x="4067175" y="6092825"/>
            <a:ext cx="360363" cy="576263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1800">
              <a:latin typeface="Arial" charset="0"/>
            </a:endParaRPr>
          </a:p>
        </p:txBody>
      </p:sp>
      <p:sp>
        <p:nvSpPr>
          <p:cNvPr id="12295" name="AutoShape 11"/>
          <p:cNvSpPr>
            <a:spLocks noChangeArrowheads="1"/>
          </p:cNvSpPr>
          <p:nvPr/>
        </p:nvSpPr>
        <p:spPr bwMode="auto">
          <a:xfrm>
            <a:off x="4787900" y="3068638"/>
            <a:ext cx="3744913" cy="1081087"/>
          </a:xfrm>
          <a:prstGeom prst="wedgeRoundRectCallout">
            <a:avLst>
              <a:gd name="adj1" fmla="val -55301"/>
              <a:gd name="adj2" fmla="val -161454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4800">
                <a:latin typeface="Arial" charset="0"/>
              </a:rPr>
              <a:t>Oooooops!</a:t>
            </a:r>
            <a:endParaRPr lang="en-US" sz="4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Getting faster (accelerating)</a:t>
            </a:r>
            <a:endParaRPr lang="en-GB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distance</a:t>
            </a:r>
            <a:endParaRPr lang="en-GB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16392" name="Freeform 8"/>
          <p:cNvSpPr>
            <a:spLocks/>
          </p:cNvSpPr>
          <p:nvPr/>
        </p:nvSpPr>
        <p:spPr bwMode="auto">
          <a:xfrm>
            <a:off x="685800" y="1143000"/>
            <a:ext cx="7391400" cy="4965700"/>
          </a:xfrm>
          <a:custGeom>
            <a:avLst/>
            <a:gdLst>
              <a:gd name="T0" fmla="*/ 0 w 4656"/>
              <a:gd name="T1" fmla="*/ 2147483647 h 3128"/>
              <a:gd name="T2" fmla="*/ 2147483647 w 4656"/>
              <a:gd name="T3" fmla="*/ 2147483647 h 3128"/>
              <a:gd name="T4" fmla="*/ 2147483647 w 4656"/>
              <a:gd name="T5" fmla="*/ 2147483647 h 3128"/>
              <a:gd name="T6" fmla="*/ 2147483647 w 4656"/>
              <a:gd name="T7" fmla="*/ 2147483647 h 3128"/>
              <a:gd name="T8" fmla="*/ 2147483647 w 4656"/>
              <a:gd name="T9" fmla="*/ 0 h 31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56"/>
              <a:gd name="T16" fmla="*/ 0 h 3128"/>
              <a:gd name="T17" fmla="*/ 4656 w 4656"/>
              <a:gd name="T18" fmla="*/ 3128 h 31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56" h="3128">
                <a:moveTo>
                  <a:pt x="0" y="3120"/>
                </a:moveTo>
                <a:cubicBezTo>
                  <a:pt x="380" y="3124"/>
                  <a:pt x="760" y="3128"/>
                  <a:pt x="1200" y="3024"/>
                </a:cubicBezTo>
                <a:cubicBezTo>
                  <a:pt x="1640" y="2920"/>
                  <a:pt x="2208" y="2768"/>
                  <a:pt x="2640" y="2496"/>
                </a:cubicBezTo>
                <a:cubicBezTo>
                  <a:pt x="3072" y="2224"/>
                  <a:pt x="3456" y="1808"/>
                  <a:pt x="3792" y="1392"/>
                </a:cubicBezTo>
                <a:cubicBezTo>
                  <a:pt x="4128" y="976"/>
                  <a:pt x="4392" y="488"/>
                  <a:pt x="4656" y="0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310188" y="4683125"/>
            <a:ext cx="1587" cy="0"/>
          </a:xfrm>
          <a:custGeom>
            <a:avLst/>
            <a:gdLst/>
            <a:ahLst/>
            <a:cxnLst/>
            <a:rect l="0" t="0" r="0" b="0"/>
            <a:pathLst>
              <a:path w="1938" h="1">
                <a:moveTo>
                  <a:pt x="0" y="0"/>
                </a:moveTo>
                <a:lnTo>
                  <a:pt x="1937" y="0"/>
                </a:lnTo>
                <a:close/>
              </a:path>
            </a:pathLst>
          </a:cu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cid do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67175" y="6092825"/>
            <a:ext cx="508000" cy="381000"/>
          </a:xfrm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z="320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716463" y="1628775"/>
            <a:ext cx="576262" cy="288925"/>
            <a:chOff x="249" y="1026"/>
            <a:chExt cx="363" cy="182"/>
          </a:xfrm>
        </p:grpSpPr>
        <p:sp>
          <p:nvSpPr>
            <p:cNvPr id="13320" name="Line 5"/>
            <p:cNvSpPr>
              <a:spLocks noChangeShapeType="1"/>
            </p:cNvSpPr>
            <p:nvPr/>
          </p:nvSpPr>
          <p:spPr bwMode="auto">
            <a:xfrm>
              <a:off x="295" y="1117"/>
              <a:ext cx="31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Line 6"/>
            <p:cNvSpPr>
              <a:spLocks noChangeShapeType="1"/>
            </p:cNvSpPr>
            <p:nvPr/>
          </p:nvSpPr>
          <p:spPr bwMode="auto">
            <a:xfrm flipH="1" flipV="1">
              <a:off x="249" y="1026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Line 7"/>
            <p:cNvSpPr>
              <a:spLocks noChangeShapeType="1"/>
            </p:cNvSpPr>
            <p:nvPr/>
          </p:nvSpPr>
          <p:spPr bwMode="auto">
            <a:xfrm flipH="1" flipV="1">
              <a:off x="431" y="1026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Line 8"/>
            <p:cNvSpPr>
              <a:spLocks noChangeShapeType="1"/>
            </p:cNvSpPr>
            <p:nvPr/>
          </p:nvSpPr>
          <p:spPr bwMode="auto">
            <a:xfrm flipH="1">
              <a:off x="431" y="1117"/>
              <a:ext cx="46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7" name="Line 9"/>
          <p:cNvSpPr>
            <a:spLocks noChangeShapeType="1"/>
          </p:cNvSpPr>
          <p:nvPr/>
        </p:nvSpPr>
        <p:spPr bwMode="auto">
          <a:xfrm>
            <a:off x="0" y="6308725"/>
            <a:ext cx="91440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AutoShape 10"/>
          <p:cNvSpPr>
            <a:spLocks noChangeArrowheads="1"/>
          </p:cNvSpPr>
          <p:nvPr/>
        </p:nvSpPr>
        <p:spPr bwMode="auto">
          <a:xfrm>
            <a:off x="4067175" y="6092825"/>
            <a:ext cx="360363" cy="576263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1800">
              <a:latin typeface="Arial" charset="0"/>
            </a:endParaRPr>
          </a:p>
        </p:txBody>
      </p:sp>
      <p:sp>
        <p:nvSpPr>
          <p:cNvPr id="13319" name="AutoShape 11"/>
          <p:cNvSpPr>
            <a:spLocks noChangeArrowheads="1"/>
          </p:cNvSpPr>
          <p:nvPr/>
        </p:nvSpPr>
        <p:spPr bwMode="auto">
          <a:xfrm>
            <a:off x="684213" y="3068638"/>
            <a:ext cx="3744912" cy="865187"/>
          </a:xfrm>
          <a:prstGeom prst="wedgeRoundRectCallout">
            <a:avLst>
              <a:gd name="adj1" fmla="val 71958"/>
              <a:gd name="adj2" fmla="val -188167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>
                <a:latin typeface="Arial" charset="0"/>
              </a:rPr>
              <a:t>That definitely was terminal!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Falling without air resistance</a:t>
            </a:r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Falling without air resistance</a:t>
            </a:r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362200"/>
            <a:ext cx="8458200" cy="4065588"/>
            <a:chOff x="0" y="1488"/>
            <a:chExt cx="5328" cy="2561"/>
          </a:xfrm>
        </p:grpSpPr>
        <p:pic>
          <p:nvPicPr>
            <p:cNvPr id="15373" name="Picture 5" descr="Tree_-_Cartoon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600"/>
              <a:ext cx="480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4" name="Rectangle 6"/>
            <p:cNvSpPr>
              <a:spLocks noChangeArrowheads="1"/>
            </p:cNvSpPr>
            <p:nvPr/>
          </p:nvSpPr>
          <p:spPr bwMode="auto">
            <a:xfrm>
              <a:off x="576" y="1488"/>
              <a:ext cx="672" cy="254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720" y="3456"/>
              <a:ext cx="384" cy="432"/>
              <a:chOff x="720" y="3456"/>
              <a:chExt cx="384" cy="432"/>
            </a:xfrm>
          </p:grpSpPr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5402" name="Rectangle 9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3" name="Rectangle 10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5400" name="Rectangle 12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1" name="Rectangle 13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720" y="2880"/>
              <a:ext cx="384" cy="432"/>
              <a:chOff x="720" y="3456"/>
              <a:chExt cx="384" cy="432"/>
            </a:xfrm>
          </p:grpSpPr>
          <p:grpSp>
            <p:nvGrpSpPr>
              <p:cNvPr id="7" name="Group 15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5396" name="Rectangle 16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97" name="Rectangle 17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18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5394" name="Rectangle 19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95" name="Rectangle 20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" name="Group 21"/>
            <p:cNvGrpSpPr>
              <a:grpSpLocks/>
            </p:cNvGrpSpPr>
            <p:nvPr/>
          </p:nvGrpSpPr>
          <p:grpSpPr bwMode="auto">
            <a:xfrm>
              <a:off x="720" y="2304"/>
              <a:ext cx="384" cy="432"/>
              <a:chOff x="720" y="3456"/>
              <a:chExt cx="384" cy="432"/>
            </a:xfrm>
          </p:grpSpPr>
          <p:grpSp>
            <p:nvGrpSpPr>
              <p:cNvPr id="10" name="Group 22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5390" name="Rectangle 23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91" name="Rectangle 24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25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5388" name="Rectangle 26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89" name="Rectangle 27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" name="Group 28"/>
            <p:cNvGrpSpPr>
              <a:grpSpLocks/>
            </p:cNvGrpSpPr>
            <p:nvPr/>
          </p:nvGrpSpPr>
          <p:grpSpPr bwMode="auto">
            <a:xfrm>
              <a:off x="720" y="1728"/>
              <a:ext cx="384" cy="432"/>
              <a:chOff x="720" y="3456"/>
              <a:chExt cx="384" cy="432"/>
            </a:xfrm>
          </p:grpSpPr>
          <p:grpSp>
            <p:nvGrpSpPr>
              <p:cNvPr id="13" name="Group 29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5384" name="Rectangle 30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85" name="Rectangle 31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32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5382" name="Rectangle 33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83" name="Rectangle 34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379" name="Line 35"/>
            <p:cNvSpPr>
              <a:spLocks noChangeShapeType="1"/>
            </p:cNvSpPr>
            <p:nvPr/>
          </p:nvSpPr>
          <p:spPr bwMode="auto">
            <a:xfrm>
              <a:off x="96" y="4032"/>
              <a:ext cx="5232" cy="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36"/>
          <p:cNvGrpSpPr>
            <a:grpSpLocks/>
          </p:cNvGrpSpPr>
          <p:nvPr/>
        </p:nvGrpSpPr>
        <p:grpSpPr bwMode="auto">
          <a:xfrm>
            <a:off x="1692275" y="1700213"/>
            <a:ext cx="342900" cy="646112"/>
            <a:chOff x="12427" y="1987"/>
            <a:chExt cx="1080" cy="1980"/>
          </a:xfrm>
        </p:grpSpPr>
        <p:sp>
          <p:nvSpPr>
            <p:cNvPr id="15367" name="AutoShape 37"/>
            <p:cNvSpPr>
              <a:spLocks noChangeArrowheads="1"/>
            </p:cNvSpPr>
            <p:nvPr/>
          </p:nvSpPr>
          <p:spPr bwMode="auto">
            <a:xfrm>
              <a:off x="12607" y="1987"/>
              <a:ext cx="720" cy="720"/>
            </a:xfrm>
            <a:prstGeom prst="smileyFace">
              <a:avLst>
                <a:gd name="adj" fmla="val 465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8" name="Line 38"/>
            <p:cNvSpPr>
              <a:spLocks noChangeShapeType="1"/>
            </p:cNvSpPr>
            <p:nvPr/>
          </p:nvSpPr>
          <p:spPr bwMode="auto">
            <a:xfrm>
              <a:off x="12967" y="2707"/>
              <a:ext cx="0" cy="72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Line 39"/>
            <p:cNvSpPr>
              <a:spLocks noChangeShapeType="1"/>
            </p:cNvSpPr>
            <p:nvPr/>
          </p:nvSpPr>
          <p:spPr bwMode="auto">
            <a:xfrm flipH="1">
              <a:off x="12607" y="3427"/>
              <a:ext cx="360" cy="54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0" name="Line 40"/>
            <p:cNvSpPr>
              <a:spLocks noChangeShapeType="1"/>
            </p:cNvSpPr>
            <p:nvPr/>
          </p:nvSpPr>
          <p:spPr bwMode="auto">
            <a:xfrm>
              <a:off x="12967" y="3427"/>
              <a:ext cx="360" cy="54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Line 41"/>
            <p:cNvSpPr>
              <a:spLocks noChangeShapeType="1"/>
            </p:cNvSpPr>
            <p:nvPr/>
          </p:nvSpPr>
          <p:spPr bwMode="auto">
            <a:xfrm flipV="1">
              <a:off x="12967" y="2707"/>
              <a:ext cx="540" cy="18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Line 42"/>
            <p:cNvSpPr>
              <a:spLocks noChangeShapeType="1"/>
            </p:cNvSpPr>
            <p:nvPr/>
          </p:nvSpPr>
          <p:spPr bwMode="auto">
            <a:xfrm flipH="1" flipV="1">
              <a:off x="12427" y="2707"/>
              <a:ext cx="540" cy="18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6" name="Oval 43"/>
          <p:cNvSpPr>
            <a:spLocks noChangeArrowheads="1"/>
          </p:cNvSpPr>
          <p:nvPr/>
        </p:nvSpPr>
        <p:spPr bwMode="auto">
          <a:xfrm>
            <a:off x="2051050" y="1916113"/>
            <a:ext cx="144463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Falling without air resistance</a:t>
            </a:r>
            <a:endParaRPr lang="en-US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2362200"/>
            <a:ext cx="8458200" cy="4065588"/>
            <a:chOff x="0" y="1488"/>
            <a:chExt cx="5328" cy="2561"/>
          </a:xfrm>
        </p:grpSpPr>
        <p:pic>
          <p:nvPicPr>
            <p:cNvPr id="16399" name="Picture 4" descr="Tree_-_Cartoon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600"/>
              <a:ext cx="480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0" name="Rectangle 5"/>
            <p:cNvSpPr>
              <a:spLocks noChangeArrowheads="1"/>
            </p:cNvSpPr>
            <p:nvPr/>
          </p:nvSpPr>
          <p:spPr bwMode="auto">
            <a:xfrm>
              <a:off x="576" y="1488"/>
              <a:ext cx="672" cy="254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720" y="3456"/>
              <a:ext cx="384" cy="432"/>
              <a:chOff x="720" y="3456"/>
              <a:chExt cx="384" cy="432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6428" name="Rectangle 8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29" name="Rectangle 9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6426" name="Rectangle 11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27" name="Rectangle 12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720" y="2880"/>
              <a:ext cx="384" cy="432"/>
              <a:chOff x="720" y="3456"/>
              <a:chExt cx="384" cy="432"/>
            </a:xfrm>
          </p:grpSpPr>
          <p:grpSp>
            <p:nvGrpSpPr>
              <p:cNvPr id="7" name="Group 14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6422" name="Rectangle 15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23" name="Rectangle 16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17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6420" name="Rectangle 18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21" name="Rectangle 19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720" y="2304"/>
              <a:ext cx="384" cy="432"/>
              <a:chOff x="720" y="3456"/>
              <a:chExt cx="384" cy="432"/>
            </a:xfrm>
          </p:grpSpPr>
          <p:grpSp>
            <p:nvGrpSpPr>
              <p:cNvPr id="10" name="Group 21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6416" name="Rectangle 22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17" name="Rectangle 23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24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6414" name="Rectangle 25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15" name="Rectangle 26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" name="Group 27"/>
            <p:cNvGrpSpPr>
              <a:grpSpLocks/>
            </p:cNvGrpSpPr>
            <p:nvPr/>
          </p:nvGrpSpPr>
          <p:grpSpPr bwMode="auto">
            <a:xfrm>
              <a:off x="720" y="1728"/>
              <a:ext cx="384" cy="432"/>
              <a:chOff x="720" y="3456"/>
              <a:chExt cx="384" cy="432"/>
            </a:xfrm>
          </p:grpSpPr>
          <p:grpSp>
            <p:nvGrpSpPr>
              <p:cNvPr id="13" name="Group 28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6410" name="Rectangle 29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11" name="Rectangle 30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31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6408" name="Rectangle 32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09" name="Rectangle 33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6405" name="Line 34"/>
            <p:cNvSpPr>
              <a:spLocks noChangeShapeType="1"/>
            </p:cNvSpPr>
            <p:nvPr/>
          </p:nvSpPr>
          <p:spPr bwMode="auto">
            <a:xfrm>
              <a:off x="96" y="4032"/>
              <a:ext cx="5232" cy="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35"/>
          <p:cNvGrpSpPr>
            <a:grpSpLocks/>
          </p:cNvGrpSpPr>
          <p:nvPr/>
        </p:nvGrpSpPr>
        <p:grpSpPr bwMode="auto">
          <a:xfrm>
            <a:off x="1692275" y="1700213"/>
            <a:ext cx="342900" cy="646112"/>
            <a:chOff x="12427" y="1987"/>
            <a:chExt cx="1080" cy="1980"/>
          </a:xfrm>
        </p:grpSpPr>
        <p:sp>
          <p:nvSpPr>
            <p:cNvPr id="16393" name="AutoShape 36"/>
            <p:cNvSpPr>
              <a:spLocks noChangeArrowheads="1"/>
            </p:cNvSpPr>
            <p:nvPr/>
          </p:nvSpPr>
          <p:spPr bwMode="auto">
            <a:xfrm>
              <a:off x="12607" y="1987"/>
              <a:ext cx="720" cy="720"/>
            </a:xfrm>
            <a:prstGeom prst="smileyFace">
              <a:avLst>
                <a:gd name="adj" fmla="val 465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4" name="Line 37"/>
            <p:cNvSpPr>
              <a:spLocks noChangeShapeType="1"/>
            </p:cNvSpPr>
            <p:nvPr/>
          </p:nvSpPr>
          <p:spPr bwMode="auto">
            <a:xfrm>
              <a:off x="12967" y="2707"/>
              <a:ext cx="0" cy="72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5" name="Line 38"/>
            <p:cNvSpPr>
              <a:spLocks noChangeShapeType="1"/>
            </p:cNvSpPr>
            <p:nvPr/>
          </p:nvSpPr>
          <p:spPr bwMode="auto">
            <a:xfrm flipH="1">
              <a:off x="12607" y="3427"/>
              <a:ext cx="360" cy="54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6" name="Line 39"/>
            <p:cNvSpPr>
              <a:spLocks noChangeShapeType="1"/>
            </p:cNvSpPr>
            <p:nvPr/>
          </p:nvSpPr>
          <p:spPr bwMode="auto">
            <a:xfrm>
              <a:off x="12967" y="3427"/>
              <a:ext cx="360" cy="54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7" name="Line 40"/>
            <p:cNvSpPr>
              <a:spLocks noChangeShapeType="1"/>
            </p:cNvSpPr>
            <p:nvPr/>
          </p:nvSpPr>
          <p:spPr bwMode="auto">
            <a:xfrm flipV="1">
              <a:off x="12967" y="2707"/>
              <a:ext cx="540" cy="18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Line 41"/>
            <p:cNvSpPr>
              <a:spLocks noChangeShapeType="1"/>
            </p:cNvSpPr>
            <p:nvPr/>
          </p:nvSpPr>
          <p:spPr bwMode="auto">
            <a:xfrm flipH="1" flipV="1">
              <a:off x="12427" y="2707"/>
              <a:ext cx="540" cy="18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9" name="Oval 42"/>
          <p:cNvSpPr>
            <a:spLocks noChangeArrowheads="1"/>
          </p:cNvSpPr>
          <p:nvPr/>
        </p:nvSpPr>
        <p:spPr bwMode="auto">
          <a:xfrm>
            <a:off x="2051050" y="234950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Line 43"/>
          <p:cNvSpPr>
            <a:spLocks noChangeShapeType="1"/>
          </p:cNvSpPr>
          <p:nvPr/>
        </p:nvSpPr>
        <p:spPr bwMode="auto">
          <a:xfrm>
            <a:off x="2124075" y="2492375"/>
            <a:ext cx="0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1" name="Text Box 44"/>
          <p:cNvSpPr txBox="1">
            <a:spLocks noChangeArrowheads="1"/>
          </p:cNvSpPr>
          <p:nvPr/>
        </p:nvSpPr>
        <p:spPr bwMode="auto">
          <a:xfrm>
            <a:off x="1979613" y="2852738"/>
            <a:ext cx="10810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solidFill>
                  <a:srgbClr val="FF0000"/>
                </a:solidFill>
                <a:latin typeface="Arial" charset="0"/>
              </a:rPr>
              <a:t>gravity</a:t>
            </a:r>
            <a:endParaRPr lang="en-US" sz="1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6392" name="Text Box 45"/>
          <p:cNvSpPr txBox="1">
            <a:spLocks noChangeArrowheads="1"/>
          </p:cNvSpPr>
          <p:nvPr/>
        </p:nvSpPr>
        <p:spPr bwMode="auto">
          <a:xfrm>
            <a:off x="3563938" y="2205038"/>
            <a:ext cx="4968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latin typeface="Arial" charset="0"/>
              </a:rPr>
              <a:t>This time there is only one force acting in the ball - </a:t>
            </a:r>
            <a:r>
              <a:rPr lang="en-GB" sz="1800">
                <a:solidFill>
                  <a:srgbClr val="FF0000"/>
                </a:solidFill>
                <a:latin typeface="Arial" charset="0"/>
              </a:rPr>
              <a:t>gravity</a:t>
            </a:r>
            <a:endParaRPr lang="en-US" sz="180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Falling without air resistance</a:t>
            </a:r>
            <a:endParaRPr lang="en-US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2362200"/>
            <a:ext cx="8458200" cy="4065588"/>
            <a:chOff x="0" y="1488"/>
            <a:chExt cx="5328" cy="2561"/>
          </a:xfrm>
        </p:grpSpPr>
        <p:pic>
          <p:nvPicPr>
            <p:cNvPr id="17424" name="Picture 4" descr="Tree_-_Cartoon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600"/>
              <a:ext cx="480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5" name="Rectangle 5"/>
            <p:cNvSpPr>
              <a:spLocks noChangeArrowheads="1"/>
            </p:cNvSpPr>
            <p:nvPr/>
          </p:nvSpPr>
          <p:spPr bwMode="auto">
            <a:xfrm>
              <a:off x="576" y="1488"/>
              <a:ext cx="672" cy="254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720" y="3456"/>
              <a:ext cx="384" cy="432"/>
              <a:chOff x="720" y="3456"/>
              <a:chExt cx="384" cy="432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7453" name="Rectangle 8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54" name="Rectangle 9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7451" name="Rectangle 11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52" name="Rectangle 12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720" y="2880"/>
              <a:ext cx="384" cy="432"/>
              <a:chOff x="720" y="3456"/>
              <a:chExt cx="384" cy="432"/>
            </a:xfrm>
          </p:grpSpPr>
          <p:grpSp>
            <p:nvGrpSpPr>
              <p:cNvPr id="7" name="Group 14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7447" name="Rectangle 15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8" name="Rectangle 16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17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7445" name="Rectangle 18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6" name="Rectangle 19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720" y="2304"/>
              <a:ext cx="384" cy="432"/>
              <a:chOff x="720" y="3456"/>
              <a:chExt cx="384" cy="432"/>
            </a:xfrm>
          </p:grpSpPr>
          <p:grpSp>
            <p:nvGrpSpPr>
              <p:cNvPr id="10" name="Group 21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7441" name="Rectangle 22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2" name="Rectangle 23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24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7439" name="Rectangle 25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0" name="Rectangle 26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" name="Group 27"/>
            <p:cNvGrpSpPr>
              <a:grpSpLocks/>
            </p:cNvGrpSpPr>
            <p:nvPr/>
          </p:nvGrpSpPr>
          <p:grpSpPr bwMode="auto">
            <a:xfrm>
              <a:off x="720" y="1728"/>
              <a:ext cx="384" cy="432"/>
              <a:chOff x="720" y="3456"/>
              <a:chExt cx="384" cy="432"/>
            </a:xfrm>
          </p:grpSpPr>
          <p:grpSp>
            <p:nvGrpSpPr>
              <p:cNvPr id="13" name="Group 28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7435" name="Rectangle 29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36" name="Rectangle 30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31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7433" name="Rectangle 32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34" name="Rectangle 33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7430" name="Line 34"/>
            <p:cNvSpPr>
              <a:spLocks noChangeShapeType="1"/>
            </p:cNvSpPr>
            <p:nvPr/>
          </p:nvSpPr>
          <p:spPr bwMode="auto">
            <a:xfrm>
              <a:off x="96" y="4032"/>
              <a:ext cx="5232" cy="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35"/>
          <p:cNvGrpSpPr>
            <a:grpSpLocks/>
          </p:cNvGrpSpPr>
          <p:nvPr/>
        </p:nvGrpSpPr>
        <p:grpSpPr bwMode="auto">
          <a:xfrm>
            <a:off x="1692275" y="1700213"/>
            <a:ext cx="342900" cy="646112"/>
            <a:chOff x="12427" y="1987"/>
            <a:chExt cx="1080" cy="1980"/>
          </a:xfrm>
        </p:grpSpPr>
        <p:sp>
          <p:nvSpPr>
            <p:cNvPr id="17418" name="AutoShape 36"/>
            <p:cNvSpPr>
              <a:spLocks noChangeArrowheads="1"/>
            </p:cNvSpPr>
            <p:nvPr/>
          </p:nvSpPr>
          <p:spPr bwMode="auto">
            <a:xfrm>
              <a:off x="12607" y="1987"/>
              <a:ext cx="720" cy="720"/>
            </a:xfrm>
            <a:prstGeom prst="smileyFace">
              <a:avLst>
                <a:gd name="adj" fmla="val 465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19" name="Line 37"/>
            <p:cNvSpPr>
              <a:spLocks noChangeShapeType="1"/>
            </p:cNvSpPr>
            <p:nvPr/>
          </p:nvSpPr>
          <p:spPr bwMode="auto">
            <a:xfrm>
              <a:off x="12967" y="2707"/>
              <a:ext cx="0" cy="72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0" name="Line 38"/>
            <p:cNvSpPr>
              <a:spLocks noChangeShapeType="1"/>
            </p:cNvSpPr>
            <p:nvPr/>
          </p:nvSpPr>
          <p:spPr bwMode="auto">
            <a:xfrm flipH="1">
              <a:off x="12607" y="3427"/>
              <a:ext cx="360" cy="54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1" name="Line 39"/>
            <p:cNvSpPr>
              <a:spLocks noChangeShapeType="1"/>
            </p:cNvSpPr>
            <p:nvPr/>
          </p:nvSpPr>
          <p:spPr bwMode="auto">
            <a:xfrm>
              <a:off x="12967" y="3427"/>
              <a:ext cx="360" cy="54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2" name="Line 40"/>
            <p:cNvSpPr>
              <a:spLocks noChangeShapeType="1"/>
            </p:cNvSpPr>
            <p:nvPr/>
          </p:nvSpPr>
          <p:spPr bwMode="auto">
            <a:xfrm flipV="1">
              <a:off x="12967" y="2707"/>
              <a:ext cx="540" cy="18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3" name="Line 41"/>
            <p:cNvSpPr>
              <a:spLocks noChangeShapeType="1"/>
            </p:cNvSpPr>
            <p:nvPr/>
          </p:nvSpPr>
          <p:spPr bwMode="auto">
            <a:xfrm flipH="1" flipV="1">
              <a:off x="12427" y="2707"/>
              <a:ext cx="540" cy="18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42"/>
          <p:cNvGrpSpPr>
            <a:grpSpLocks/>
          </p:cNvGrpSpPr>
          <p:nvPr/>
        </p:nvGrpSpPr>
        <p:grpSpPr bwMode="auto">
          <a:xfrm>
            <a:off x="1979613" y="2924175"/>
            <a:ext cx="1081087" cy="869950"/>
            <a:chOff x="1247" y="1480"/>
            <a:chExt cx="681" cy="548"/>
          </a:xfrm>
        </p:grpSpPr>
        <p:sp>
          <p:nvSpPr>
            <p:cNvPr id="17415" name="Oval 43"/>
            <p:cNvSpPr>
              <a:spLocks noChangeArrowheads="1"/>
            </p:cNvSpPr>
            <p:nvPr/>
          </p:nvSpPr>
          <p:spPr bwMode="auto">
            <a:xfrm>
              <a:off x="1292" y="1480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6" name="Line 44"/>
            <p:cNvSpPr>
              <a:spLocks noChangeShapeType="1"/>
            </p:cNvSpPr>
            <p:nvPr/>
          </p:nvSpPr>
          <p:spPr bwMode="auto">
            <a:xfrm>
              <a:off x="1338" y="1570"/>
              <a:ext cx="0" cy="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17" name="Text Box 45"/>
            <p:cNvSpPr txBox="1">
              <a:spLocks noChangeArrowheads="1"/>
            </p:cNvSpPr>
            <p:nvPr/>
          </p:nvSpPr>
          <p:spPr bwMode="auto">
            <a:xfrm>
              <a:off x="1247" y="1797"/>
              <a:ext cx="6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>
                  <a:solidFill>
                    <a:srgbClr val="FF0000"/>
                  </a:solidFill>
                  <a:latin typeface="Arial" charset="0"/>
                </a:rPr>
                <a:t>gravity</a:t>
              </a:r>
              <a:endParaRPr lang="en-US" sz="180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17414" name="Text Box 46"/>
          <p:cNvSpPr txBox="1">
            <a:spLocks noChangeArrowheads="1"/>
          </p:cNvSpPr>
          <p:nvPr/>
        </p:nvSpPr>
        <p:spPr bwMode="auto">
          <a:xfrm>
            <a:off x="3563938" y="2205038"/>
            <a:ext cx="4968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latin typeface="Arial" charset="0"/>
              </a:rPr>
              <a:t>The ball falls faster….</a:t>
            </a:r>
            <a:endParaRPr lang="en-US" sz="180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Falling without air resistance</a:t>
            </a:r>
            <a:endParaRPr lang="en-US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2362200"/>
            <a:ext cx="8458200" cy="4065588"/>
            <a:chOff x="0" y="1488"/>
            <a:chExt cx="5328" cy="2561"/>
          </a:xfrm>
        </p:grpSpPr>
        <p:pic>
          <p:nvPicPr>
            <p:cNvPr id="18448" name="Picture 4" descr="Tree_-_Cartoon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600"/>
              <a:ext cx="480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9" name="Rectangle 5"/>
            <p:cNvSpPr>
              <a:spLocks noChangeArrowheads="1"/>
            </p:cNvSpPr>
            <p:nvPr/>
          </p:nvSpPr>
          <p:spPr bwMode="auto">
            <a:xfrm>
              <a:off x="576" y="1488"/>
              <a:ext cx="672" cy="254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720" y="3456"/>
              <a:ext cx="384" cy="432"/>
              <a:chOff x="720" y="3456"/>
              <a:chExt cx="384" cy="432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8477" name="Rectangle 8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78" name="Rectangle 9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8475" name="Rectangle 11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76" name="Rectangle 12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720" y="2880"/>
              <a:ext cx="384" cy="432"/>
              <a:chOff x="720" y="3456"/>
              <a:chExt cx="384" cy="432"/>
            </a:xfrm>
          </p:grpSpPr>
          <p:grpSp>
            <p:nvGrpSpPr>
              <p:cNvPr id="7" name="Group 14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8471" name="Rectangle 15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72" name="Rectangle 16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17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8469" name="Rectangle 18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70" name="Rectangle 19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720" y="2304"/>
              <a:ext cx="384" cy="432"/>
              <a:chOff x="720" y="3456"/>
              <a:chExt cx="384" cy="432"/>
            </a:xfrm>
          </p:grpSpPr>
          <p:grpSp>
            <p:nvGrpSpPr>
              <p:cNvPr id="10" name="Group 21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8465" name="Rectangle 22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66" name="Rectangle 23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24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8463" name="Rectangle 25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64" name="Rectangle 26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" name="Group 27"/>
            <p:cNvGrpSpPr>
              <a:grpSpLocks/>
            </p:cNvGrpSpPr>
            <p:nvPr/>
          </p:nvGrpSpPr>
          <p:grpSpPr bwMode="auto">
            <a:xfrm>
              <a:off x="720" y="1728"/>
              <a:ext cx="384" cy="432"/>
              <a:chOff x="720" y="3456"/>
              <a:chExt cx="384" cy="432"/>
            </a:xfrm>
          </p:grpSpPr>
          <p:grpSp>
            <p:nvGrpSpPr>
              <p:cNvPr id="13" name="Group 28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8459" name="Rectangle 29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60" name="Rectangle 30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31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8457" name="Rectangle 32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8" name="Rectangle 33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8454" name="Line 34"/>
            <p:cNvSpPr>
              <a:spLocks noChangeShapeType="1"/>
            </p:cNvSpPr>
            <p:nvPr/>
          </p:nvSpPr>
          <p:spPr bwMode="auto">
            <a:xfrm>
              <a:off x="96" y="4032"/>
              <a:ext cx="5232" cy="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35"/>
          <p:cNvGrpSpPr>
            <a:grpSpLocks/>
          </p:cNvGrpSpPr>
          <p:nvPr/>
        </p:nvGrpSpPr>
        <p:grpSpPr bwMode="auto">
          <a:xfrm>
            <a:off x="1692275" y="1700213"/>
            <a:ext cx="342900" cy="646112"/>
            <a:chOff x="12427" y="1987"/>
            <a:chExt cx="1080" cy="1980"/>
          </a:xfrm>
        </p:grpSpPr>
        <p:sp>
          <p:nvSpPr>
            <p:cNvPr id="18442" name="AutoShape 36"/>
            <p:cNvSpPr>
              <a:spLocks noChangeArrowheads="1"/>
            </p:cNvSpPr>
            <p:nvPr/>
          </p:nvSpPr>
          <p:spPr bwMode="auto">
            <a:xfrm>
              <a:off x="12607" y="1987"/>
              <a:ext cx="720" cy="720"/>
            </a:xfrm>
            <a:prstGeom prst="smileyFace">
              <a:avLst>
                <a:gd name="adj" fmla="val 465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3" name="Line 37"/>
            <p:cNvSpPr>
              <a:spLocks noChangeShapeType="1"/>
            </p:cNvSpPr>
            <p:nvPr/>
          </p:nvSpPr>
          <p:spPr bwMode="auto">
            <a:xfrm>
              <a:off x="12967" y="2707"/>
              <a:ext cx="0" cy="72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4" name="Line 38"/>
            <p:cNvSpPr>
              <a:spLocks noChangeShapeType="1"/>
            </p:cNvSpPr>
            <p:nvPr/>
          </p:nvSpPr>
          <p:spPr bwMode="auto">
            <a:xfrm flipH="1">
              <a:off x="12607" y="3427"/>
              <a:ext cx="360" cy="54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5" name="Line 39"/>
            <p:cNvSpPr>
              <a:spLocks noChangeShapeType="1"/>
            </p:cNvSpPr>
            <p:nvPr/>
          </p:nvSpPr>
          <p:spPr bwMode="auto">
            <a:xfrm>
              <a:off x="12967" y="3427"/>
              <a:ext cx="360" cy="54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6" name="Line 40"/>
            <p:cNvSpPr>
              <a:spLocks noChangeShapeType="1"/>
            </p:cNvSpPr>
            <p:nvPr/>
          </p:nvSpPr>
          <p:spPr bwMode="auto">
            <a:xfrm flipV="1">
              <a:off x="12967" y="2707"/>
              <a:ext cx="540" cy="18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7" name="Line 41"/>
            <p:cNvSpPr>
              <a:spLocks noChangeShapeType="1"/>
            </p:cNvSpPr>
            <p:nvPr/>
          </p:nvSpPr>
          <p:spPr bwMode="auto">
            <a:xfrm flipH="1" flipV="1">
              <a:off x="12427" y="2707"/>
              <a:ext cx="540" cy="18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42"/>
          <p:cNvGrpSpPr>
            <a:grpSpLocks/>
          </p:cNvGrpSpPr>
          <p:nvPr/>
        </p:nvGrpSpPr>
        <p:grpSpPr bwMode="auto">
          <a:xfrm>
            <a:off x="1979613" y="3860800"/>
            <a:ext cx="1081087" cy="869950"/>
            <a:chOff x="1247" y="1480"/>
            <a:chExt cx="681" cy="548"/>
          </a:xfrm>
        </p:grpSpPr>
        <p:sp>
          <p:nvSpPr>
            <p:cNvPr id="18439" name="Oval 43"/>
            <p:cNvSpPr>
              <a:spLocks noChangeArrowheads="1"/>
            </p:cNvSpPr>
            <p:nvPr/>
          </p:nvSpPr>
          <p:spPr bwMode="auto">
            <a:xfrm>
              <a:off x="1292" y="1480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0" name="Line 44"/>
            <p:cNvSpPr>
              <a:spLocks noChangeShapeType="1"/>
            </p:cNvSpPr>
            <p:nvPr/>
          </p:nvSpPr>
          <p:spPr bwMode="auto">
            <a:xfrm>
              <a:off x="1338" y="1570"/>
              <a:ext cx="0" cy="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1" name="Text Box 45"/>
            <p:cNvSpPr txBox="1">
              <a:spLocks noChangeArrowheads="1"/>
            </p:cNvSpPr>
            <p:nvPr/>
          </p:nvSpPr>
          <p:spPr bwMode="auto">
            <a:xfrm>
              <a:off x="1247" y="1797"/>
              <a:ext cx="6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>
                  <a:solidFill>
                    <a:srgbClr val="FF0000"/>
                  </a:solidFill>
                  <a:latin typeface="Arial" charset="0"/>
                </a:rPr>
                <a:t>gravity</a:t>
              </a:r>
              <a:endParaRPr lang="en-US" sz="180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18438" name="Text Box 46"/>
          <p:cNvSpPr txBox="1">
            <a:spLocks noChangeArrowheads="1"/>
          </p:cNvSpPr>
          <p:nvPr/>
        </p:nvSpPr>
        <p:spPr bwMode="auto">
          <a:xfrm>
            <a:off x="3563938" y="2205038"/>
            <a:ext cx="4968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latin typeface="Arial" charset="0"/>
              </a:rPr>
              <a:t>The ball falls faster and faster…….</a:t>
            </a:r>
            <a:endParaRPr lang="en-US" sz="180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Falling without air resistance</a:t>
            </a:r>
            <a:endParaRPr lang="en-US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2362200"/>
            <a:ext cx="8458200" cy="4065588"/>
            <a:chOff x="0" y="1488"/>
            <a:chExt cx="5328" cy="2561"/>
          </a:xfrm>
        </p:grpSpPr>
        <p:pic>
          <p:nvPicPr>
            <p:cNvPr id="19473" name="Picture 4" descr="Tree_-_Cartoon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600"/>
              <a:ext cx="480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4" name="Rectangle 5"/>
            <p:cNvSpPr>
              <a:spLocks noChangeArrowheads="1"/>
            </p:cNvSpPr>
            <p:nvPr/>
          </p:nvSpPr>
          <p:spPr bwMode="auto">
            <a:xfrm>
              <a:off x="576" y="1488"/>
              <a:ext cx="672" cy="254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720" y="3456"/>
              <a:ext cx="384" cy="432"/>
              <a:chOff x="720" y="3456"/>
              <a:chExt cx="384" cy="432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9502" name="Rectangle 8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03" name="Rectangle 9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9500" name="Rectangle 11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01" name="Rectangle 12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720" y="2880"/>
              <a:ext cx="384" cy="432"/>
              <a:chOff x="720" y="3456"/>
              <a:chExt cx="384" cy="432"/>
            </a:xfrm>
          </p:grpSpPr>
          <p:grpSp>
            <p:nvGrpSpPr>
              <p:cNvPr id="7" name="Group 14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9496" name="Rectangle 15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97" name="Rectangle 16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17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9494" name="Rectangle 18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95" name="Rectangle 19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720" y="2304"/>
              <a:ext cx="384" cy="432"/>
              <a:chOff x="720" y="3456"/>
              <a:chExt cx="384" cy="432"/>
            </a:xfrm>
          </p:grpSpPr>
          <p:grpSp>
            <p:nvGrpSpPr>
              <p:cNvPr id="10" name="Group 21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9490" name="Rectangle 22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91" name="Rectangle 23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24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9488" name="Rectangle 25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89" name="Rectangle 26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" name="Group 27"/>
            <p:cNvGrpSpPr>
              <a:grpSpLocks/>
            </p:cNvGrpSpPr>
            <p:nvPr/>
          </p:nvGrpSpPr>
          <p:grpSpPr bwMode="auto">
            <a:xfrm>
              <a:off x="720" y="1728"/>
              <a:ext cx="384" cy="432"/>
              <a:chOff x="720" y="3456"/>
              <a:chExt cx="384" cy="432"/>
            </a:xfrm>
          </p:grpSpPr>
          <p:grpSp>
            <p:nvGrpSpPr>
              <p:cNvPr id="13" name="Group 28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9484" name="Rectangle 29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85" name="Rectangle 30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31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9482" name="Rectangle 32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83" name="Rectangle 33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9479" name="Line 34"/>
            <p:cNvSpPr>
              <a:spLocks noChangeShapeType="1"/>
            </p:cNvSpPr>
            <p:nvPr/>
          </p:nvSpPr>
          <p:spPr bwMode="auto">
            <a:xfrm>
              <a:off x="96" y="4032"/>
              <a:ext cx="5232" cy="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35"/>
          <p:cNvGrpSpPr>
            <a:grpSpLocks/>
          </p:cNvGrpSpPr>
          <p:nvPr/>
        </p:nvGrpSpPr>
        <p:grpSpPr bwMode="auto">
          <a:xfrm>
            <a:off x="1692275" y="1700213"/>
            <a:ext cx="342900" cy="646112"/>
            <a:chOff x="12427" y="1987"/>
            <a:chExt cx="1080" cy="1980"/>
          </a:xfrm>
        </p:grpSpPr>
        <p:sp>
          <p:nvSpPr>
            <p:cNvPr id="19467" name="AutoShape 36"/>
            <p:cNvSpPr>
              <a:spLocks noChangeArrowheads="1"/>
            </p:cNvSpPr>
            <p:nvPr/>
          </p:nvSpPr>
          <p:spPr bwMode="auto">
            <a:xfrm>
              <a:off x="12607" y="1987"/>
              <a:ext cx="720" cy="720"/>
            </a:xfrm>
            <a:prstGeom prst="smileyFace">
              <a:avLst>
                <a:gd name="adj" fmla="val 465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8" name="Line 37"/>
            <p:cNvSpPr>
              <a:spLocks noChangeShapeType="1"/>
            </p:cNvSpPr>
            <p:nvPr/>
          </p:nvSpPr>
          <p:spPr bwMode="auto">
            <a:xfrm>
              <a:off x="12967" y="2707"/>
              <a:ext cx="0" cy="72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9" name="Line 38"/>
            <p:cNvSpPr>
              <a:spLocks noChangeShapeType="1"/>
            </p:cNvSpPr>
            <p:nvPr/>
          </p:nvSpPr>
          <p:spPr bwMode="auto">
            <a:xfrm flipH="1">
              <a:off x="12607" y="3427"/>
              <a:ext cx="360" cy="54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Line 39"/>
            <p:cNvSpPr>
              <a:spLocks noChangeShapeType="1"/>
            </p:cNvSpPr>
            <p:nvPr/>
          </p:nvSpPr>
          <p:spPr bwMode="auto">
            <a:xfrm>
              <a:off x="12967" y="3427"/>
              <a:ext cx="360" cy="54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Line 40"/>
            <p:cNvSpPr>
              <a:spLocks noChangeShapeType="1"/>
            </p:cNvSpPr>
            <p:nvPr/>
          </p:nvSpPr>
          <p:spPr bwMode="auto">
            <a:xfrm flipV="1">
              <a:off x="12967" y="2707"/>
              <a:ext cx="540" cy="18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2" name="Line 41"/>
            <p:cNvSpPr>
              <a:spLocks noChangeShapeType="1"/>
            </p:cNvSpPr>
            <p:nvPr/>
          </p:nvSpPr>
          <p:spPr bwMode="auto">
            <a:xfrm flipH="1" flipV="1">
              <a:off x="12427" y="2707"/>
              <a:ext cx="540" cy="18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42"/>
          <p:cNvGrpSpPr>
            <a:grpSpLocks/>
          </p:cNvGrpSpPr>
          <p:nvPr/>
        </p:nvGrpSpPr>
        <p:grpSpPr bwMode="auto">
          <a:xfrm>
            <a:off x="1979613" y="5373688"/>
            <a:ext cx="1081087" cy="869950"/>
            <a:chOff x="1247" y="1480"/>
            <a:chExt cx="681" cy="548"/>
          </a:xfrm>
        </p:grpSpPr>
        <p:sp>
          <p:nvSpPr>
            <p:cNvPr id="19464" name="Oval 43"/>
            <p:cNvSpPr>
              <a:spLocks noChangeArrowheads="1"/>
            </p:cNvSpPr>
            <p:nvPr/>
          </p:nvSpPr>
          <p:spPr bwMode="auto">
            <a:xfrm>
              <a:off x="1292" y="1480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5" name="Line 44"/>
            <p:cNvSpPr>
              <a:spLocks noChangeShapeType="1"/>
            </p:cNvSpPr>
            <p:nvPr/>
          </p:nvSpPr>
          <p:spPr bwMode="auto">
            <a:xfrm>
              <a:off x="1338" y="1570"/>
              <a:ext cx="0" cy="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6" name="Text Box 45"/>
            <p:cNvSpPr txBox="1">
              <a:spLocks noChangeArrowheads="1"/>
            </p:cNvSpPr>
            <p:nvPr/>
          </p:nvSpPr>
          <p:spPr bwMode="auto">
            <a:xfrm>
              <a:off x="1247" y="1797"/>
              <a:ext cx="6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>
                  <a:solidFill>
                    <a:srgbClr val="FF0000"/>
                  </a:solidFill>
                  <a:latin typeface="Arial" charset="0"/>
                </a:rPr>
                <a:t>gravity</a:t>
              </a:r>
              <a:endParaRPr lang="en-US" sz="180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19462" name="Text Box 46"/>
          <p:cNvSpPr txBox="1">
            <a:spLocks noChangeArrowheads="1"/>
          </p:cNvSpPr>
          <p:nvPr/>
        </p:nvSpPr>
        <p:spPr bwMode="auto">
          <a:xfrm>
            <a:off x="3563938" y="2205038"/>
            <a:ext cx="4968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latin typeface="Arial" charset="0"/>
              </a:rPr>
              <a:t>The ball falls faster and faster and faster…….</a:t>
            </a:r>
            <a:endParaRPr lang="en-US" sz="1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9463" name="Text Box 47"/>
          <p:cNvSpPr txBox="1">
            <a:spLocks noChangeArrowheads="1"/>
          </p:cNvSpPr>
          <p:nvPr/>
        </p:nvSpPr>
        <p:spPr bwMode="auto">
          <a:xfrm>
            <a:off x="3492500" y="3500438"/>
            <a:ext cx="4967288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latin typeface="Arial" charset="0"/>
              </a:rPr>
              <a:t>It gets faster by 9.81 m/s every second (9.81 m/s</a:t>
            </a:r>
            <a:r>
              <a:rPr lang="en-GB" sz="1800" baseline="30000">
                <a:latin typeface="Arial" charset="0"/>
              </a:rPr>
              <a:t>2</a:t>
            </a:r>
            <a:r>
              <a:rPr lang="en-GB" sz="1800">
                <a:latin typeface="Arial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GB" sz="1800">
                <a:latin typeface="Arial" charset="0"/>
              </a:rPr>
              <a:t>This number is called “</a:t>
            </a:r>
            <a:r>
              <a:rPr lang="en-GB" sz="1800">
                <a:solidFill>
                  <a:srgbClr val="FF0000"/>
                </a:solidFill>
                <a:latin typeface="Arial" charset="0"/>
              </a:rPr>
              <a:t>g</a:t>
            </a:r>
            <a:r>
              <a:rPr lang="en-GB" sz="1800">
                <a:latin typeface="Arial" charset="0"/>
              </a:rPr>
              <a:t>”, the </a:t>
            </a:r>
            <a:r>
              <a:rPr lang="en-GB" sz="1800">
                <a:solidFill>
                  <a:srgbClr val="FF0000"/>
                </a:solidFill>
                <a:latin typeface="Arial" charset="0"/>
              </a:rPr>
              <a:t>acceleration due to gravity</a:t>
            </a:r>
            <a:r>
              <a:rPr lang="en-GB" sz="1800">
                <a:latin typeface="Arial" charset="0"/>
              </a:rPr>
              <a:t>.</a:t>
            </a:r>
            <a:endParaRPr lang="en-U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Falling without air resistance?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distance</a:t>
            </a:r>
            <a:endParaRPr lang="en-GB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Falling without air resistance?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distance</a:t>
            </a:r>
            <a:endParaRPr lang="en-GB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21512" name="Freeform 8"/>
          <p:cNvSpPr>
            <a:spLocks/>
          </p:cNvSpPr>
          <p:nvPr/>
        </p:nvSpPr>
        <p:spPr bwMode="auto">
          <a:xfrm>
            <a:off x="685800" y="1981200"/>
            <a:ext cx="7239000" cy="4114800"/>
          </a:xfrm>
          <a:custGeom>
            <a:avLst/>
            <a:gdLst>
              <a:gd name="T0" fmla="*/ 0 w 4560"/>
              <a:gd name="T1" fmla="*/ 2147483647 h 2592"/>
              <a:gd name="T2" fmla="*/ 2147483647 w 4560"/>
              <a:gd name="T3" fmla="*/ 2147483647 h 2592"/>
              <a:gd name="T4" fmla="*/ 2147483647 w 4560"/>
              <a:gd name="T5" fmla="*/ 0 h 2592"/>
              <a:gd name="T6" fmla="*/ 0 60000 65536"/>
              <a:gd name="T7" fmla="*/ 0 60000 65536"/>
              <a:gd name="T8" fmla="*/ 0 60000 65536"/>
              <a:gd name="T9" fmla="*/ 0 w 4560"/>
              <a:gd name="T10" fmla="*/ 0 h 2592"/>
              <a:gd name="T11" fmla="*/ 4560 w 4560"/>
              <a:gd name="T12" fmla="*/ 2592 h 25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60" h="2592">
                <a:moveTo>
                  <a:pt x="0" y="2592"/>
                </a:moveTo>
                <a:cubicBezTo>
                  <a:pt x="940" y="2544"/>
                  <a:pt x="1880" y="2496"/>
                  <a:pt x="2640" y="2064"/>
                </a:cubicBezTo>
                <a:cubicBezTo>
                  <a:pt x="3400" y="1632"/>
                  <a:pt x="3980" y="816"/>
                  <a:pt x="4560" y="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Falling without air resistance?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speed</a:t>
            </a:r>
            <a:endParaRPr lang="en-GB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</a:t>
            </a:r>
            <a:endParaRPr lang="en-GB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distance</a:t>
            </a:r>
            <a:endParaRPr lang="en-GB"/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Falling without air resistance?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speed</a:t>
            </a:r>
            <a:endParaRPr lang="en-GB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23560" name="Line 9"/>
          <p:cNvSpPr>
            <a:spLocks noChangeShapeType="1"/>
          </p:cNvSpPr>
          <p:nvPr/>
        </p:nvSpPr>
        <p:spPr bwMode="auto">
          <a:xfrm flipV="1">
            <a:off x="685800" y="1828800"/>
            <a:ext cx="4419600" cy="4267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Falling without air resistance?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speed</a:t>
            </a:r>
            <a:endParaRPr lang="en-GB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 flipV="1">
            <a:off x="685800" y="1828800"/>
            <a:ext cx="4419600" cy="4267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3352800" y="36576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Gradient = acceleration = 9.8 m.s</a:t>
            </a:r>
            <a:r>
              <a:rPr lang="en-US" b="1" baseline="30000">
                <a:solidFill>
                  <a:srgbClr val="0000FF"/>
                </a:solidFill>
              </a:rPr>
              <a:t>-2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Velocity/time graphs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mtClean="0"/>
              <a:t>Taking upwards are the positive direction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-495299" y="4838700"/>
            <a:ext cx="32766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143000" y="4876800"/>
            <a:ext cx="68580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6" name="TextBox 10"/>
          <p:cNvSpPr txBox="1">
            <a:spLocks noChangeArrowheads="1"/>
          </p:cNvSpPr>
          <p:nvPr/>
        </p:nvSpPr>
        <p:spPr bwMode="auto">
          <a:xfrm>
            <a:off x="0" y="3581400"/>
            <a:ext cx="1143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velocity/m.s</a:t>
            </a:r>
            <a:r>
              <a:rPr lang="en-US" sz="1200" baseline="30000"/>
              <a:t>-1</a:t>
            </a:r>
          </a:p>
        </p:txBody>
      </p:sp>
      <p:sp>
        <p:nvSpPr>
          <p:cNvPr id="25607" name="TextBox 11"/>
          <p:cNvSpPr txBox="1">
            <a:spLocks noChangeArrowheads="1"/>
          </p:cNvSpPr>
          <p:nvPr/>
        </p:nvSpPr>
        <p:spPr bwMode="auto">
          <a:xfrm>
            <a:off x="6781800" y="5029200"/>
            <a:ext cx="1219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Time/s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143000" y="3657600"/>
            <a:ext cx="6400800" cy="25146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9" name="TextBox 15"/>
          <p:cNvSpPr txBox="1">
            <a:spLocks noChangeArrowheads="1"/>
          </p:cNvSpPr>
          <p:nvPr/>
        </p:nvSpPr>
        <p:spPr bwMode="auto">
          <a:xfrm>
            <a:off x="4114800" y="2895600"/>
            <a:ext cx="4191000" cy="8302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Ball being thrown into the air, gradient = constant = -9.81 m.s</a:t>
            </a:r>
            <a:r>
              <a:rPr lang="en-US" baseline="30000"/>
              <a:t>-2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Falling </a:t>
            </a:r>
            <a:r>
              <a:rPr lang="en-US" smtClean="0">
                <a:solidFill>
                  <a:srgbClr val="0000FF"/>
                </a:solidFill>
              </a:rPr>
              <a:t>with</a:t>
            </a:r>
            <a:r>
              <a:rPr lang="en-US" smtClean="0"/>
              <a:t> air resistance?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distance</a:t>
            </a:r>
            <a:endParaRPr lang="en-GB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Falling with air resistance?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distance</a:t>
            </a:r>
            <a:endParaRPr lang="en-GB"/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27656" name="Freeform 9"/>
          <p:cNvSpPr>
            <a:spLocks/>
          </p:cNvSpPr>
          <p:nvPr/>
        </p:nvSpPr>
        <p:spPr bwMode="auto">
          <a:xfrm>
            <a:off x="685800" y="4495800"/>
            <a:ext cx="3886200" cy="1600200"/>
          </a:xfrm>
          <a:custGeom>
            <a:avLst/>
            <a:gdLst>
              <a:gd name="T0" fmla="*/ 0 w 2448"/>
              <a:gd name="T1" fmla="*/ 2147483647 h 1008"/>
              <a:gd name="T2" fmla="*/ 2147483647 w 2448"/>
              <a:gd name="T3" fmla="*/ 2147483647 h 1008"/>
              <a:gd name="T4" fmla="*/ 2147483647 w 2448"/>
              <a:gd name="T5" fmla="*/ 0 h 1008"/>
              <a:gd name="T6" fmla="*/ 0 60000 65536"/>
              <a:gd name="T7" fmla="*/ 0 60000 65536"/>
              <a:gd name="T8" fmla="*/ 0 60000 65536"/>
              <a:gd name="T9" fmla="*/ 0 w 2448"/>
              <a:gd name="T10" fmla="*/ 0 h 1008"/>
              <a:gd name="T11" fmla="*/ 2448 w 2448"/>
              <a:gd name="T12" fmla="*/ 1008 h 10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48" h="1008">
                <a:moveTo>
                  <a:pt x="0" y="1008"/>
                </a:moveTo>
                <a:cubicBezTo>
                  <a:pt x="444" y="972"/>
                  <a:pt x="888" y="936"/>
                  <a:pt x="1296" y="768"/>
                </a:cubicBezTo>
                <a:cubicBezTo>
                  <a:pt x="1704" y="600"/>
                  <a:pt x="2076" y="300"/>
                  <a:pt x="2448" y="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7" name="Line 11"/>
          <p:cNvSpPr>
            <a:spLocks noChangeShapeType="1"/>
          </p:cNvSpPr>
          <p:nvPr/>
        </p:nvSpPr>
        <p:spPr bwMode="auto">
          <a:xfrm flipV="1">
            <a:off x="4052888" y="2667000"/>
            <a:ext cx="2881312" cy="22240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Falling with air resistance?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velocity</a:t>
            </a:r>
            <a:endParaRPr lang="en-GB"/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Falling with air resistance?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velocity</a:t>
            </a:r>
            <a:endParaRPr lang="en-GB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29704" name="Freeform 9"/>
          <p:cNvSpPr>
            <a:spLocks/>
          </p:cNvSpPr>
          <p:nvPr/>
        </p:nvSpPr>
        <p:spPr bwMode="auto">
          <a:xfrm>
            <a:off x="700088" y="2457450"/>
            <a:ext cx="4986337" cy="3614738"/>
          </a:xfrm>
          <a:custGeom>
            <a:avLst/>
            <a:gdLst>
              <a:gd name="T0" fmla="*/ 0 w 3141"/>
              <a:gd name="T1" fmla="*/ 2147483647 h 2277"/>
              <a:gd name="T2" fmla="*/ 2147483647 w 3141"/>
              <a:gd name="T3" fmla="*/ 2147483647 h 2277"/>
              <a:gd name="T4" fmla="*/ 2147483647 w 3141"/>
              <a:gd name="T5" fmla="*/ 0 h 2277"/>
              <a:gd name="T6" fmla="*/ 0 60000 65536"/>
              <a:gd name="T7" fmla="*/ 0 60000 65536"/>
              <a:gd name="T8" fmla="*/ 0 60000 65536"/>
              <a:gd name="T9" fmla="*/ 0 w 3141"/>
              <a:gd name="T10" fmla="*/ 0 h 2277"/>
              <a:gd name="T11" fmla="*/ 3141 w 3141"/>
              <a:gd name="T12" fmla="*/ 2277 h 22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41" h="2277">
                <a:moveTo>
                  <a:pt x="0" y="2277"/>
                </a:moveTo>
                <a:cubicBezTo>
                  <a:pt x="156" y="1544"/>
                  <a:pt x="313" y="812"/>
                  <a:pt x="837" y="432"/>
                </a:cubicBezTo>
                <a:cubicBezTo>
                  <a:pt x="1361" y="52"/>
                  <a:pt x="2251" y="26"/>
                  <a:pt x="3141" y="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Line 10"/>
          <p:cNvSpPr>
            <a:spLocks noChangeShapeType="1"/>
          </p:cNvSpPr>
          <p:nvPr/>
        </p:nvSpPr>
        <p:spPr bwMode="auto">
          <a:xfrm>
            <a:off x="5586413" y="2457450"/>
            <a:ext cx="302895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6" name="Text Box 11"/>
          <p:cNvSpPr txBox="1">
            <a:spLocks noChangeArrowheads="1"/>
          </p:cNvSpPr>
          <p:nvPr/>
        </p:nvSpPr>
        <p:spPr bwMode="auto">
          <a:xfrm>
            <a:off x="1343025" y="1643063"/>
            <a:ext cx="5300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Terminal </a:t>
            </a:r>
            <a:r>
              <a:rPr lang="en-US" dirty="0" smtClean="0">
                <a:solidFill>
                  <a:srgbClr val="0000FF"/>
                </a:solidFill>
              </a:rPr>
              <a:t>speed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707" name="Line 12"/>
          <p:cNvSpPr>
            <a:spLocks noChangeShapeType="1"/>
          </p:cNvSpPr>
          <p:nvPr/>
        </p:nvSpPr>
        <p:spPr bwMode="auto">
          <a:xfrm flipH="1">
            <a:off x="171450" y="2443163"/>
            <a:ext cx="780097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8" name="Line 13"/>
          <p:cNvSpPr>
            <a:spLocks noChangeShapeType="1"/>
          </p:cNvSpPr>
          <p:nvPr/>
        </p:nvSpPr>
        <p:spPr bwMode="auto">
          <a:xfrm flipH="1">
            <a:off x="700088" y="1928813"/>
            <a:ext cx="685800" cy="5143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Projectiles and air resistance</a:t>
            </a:r>
            <a:endParaRPr lang="en-US" dirty="0"/>
          </a:p>
        </p:txBody>
      </p:sp>
      <p:pic>
        <p:nvPicPr>
          <p:cNvPr id="5" name="Content Placeholder 4" descr="Projectile with air resistan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8000" y="1752600"/>
            <a:ext cx="5861999" cy="4762093"/>
          </a:xfrm>
        </p:spPr>
      </p:pic>
      <p:sp>
        <p:nvSpPr>
          <p:cNvPr id="196610" name="AutoShape 2" descr="http://www.hnsa.org/doc/firecontrol/img/partc-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2.1 Projectile motion investigation</a:t>
            </a:r>
            <a:endParaRPr lang="en-US" dirty="0"/>
          </a:p>
        </p:txBody>
      </p:sp>
      <p:pic>
        <p:nvPicPr>
          <p:cNvPr id="4" name="Content Placeholder 3" descr="Gravity pee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2057400"/>
            <a:ext cx="5638800" cy="4487545"/>
          </a:xfr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Assessment criteria?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Personal engagement - 2 marks (8%)</a:t>
            </a:r>
          </a:p>
          <a:p>
            <a:r>
              <a:rPr lang="en-GB" dirty="0" smtClean="0"/>
              <a:t>Exploration – 6 marks (25%)</a:t>
            </a:r>
          </a:p>
          <a:p>
            <a:r>
              <a:rPr lang="en-GB" dirty="0" smtClean="0"/>
              <a:t>Analysis – 6 marks (25%)</a:t>
            </a:r>
          </a:p>
          <a:p>
            <a:r>
              <a:rPr lang="en-GB" dirty="0" smtClean="0"/>
              <a:t>Evaluation – 6 marks (25%)</a:t>
            </a:r>
          </a:p>
          <a:p>
            <a:r>
              <a:rPr lang="en-GB" dirty="0" smtClean="0"/>
              <a:t>Communication – 4 marks (17%)</a:t>
            </a:r>
          </a:p>
          <a:p>
            <a:endParaRPr lang="en-GB" dirty="0"/>
          </a:p>
          <a:p>
            <a:r>
              <a:rPr lang="en-GB" dirty="0" smtClean="0"/>
              <a:t>“Best fit approach”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204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car accelerating from rest and then hitting a wall</a:t>
            </a:r>
            <a:endParaRPr lang="en-GB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distance</a:t>
            </a:r>
            <a:endParaRPr lang="en-GB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Personal engagement - 2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7402853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43400"/>
            <a:ext cx="7480154" cy="182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73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981200"/>
          </a:xfrm>
        </p:spPr>
        <p:txBody>
          <a:bodyPr/>
          <a:lstStyle/>
          <a:p>
            <a:r>
              <a:rPr lang="en-GB" dirty="0" smtClean="0"/>
              <a:t>Exploration - 6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4974244" cy="547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63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 - 6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70356"/>
            <a:ext cx="4836195" cy="508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1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Evaluation - 6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83680"/>
            <a:ext cx="4702041" cy="50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65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Communication - 4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750706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07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car accelerating from stop and then hitting a wall</a:t>
            </a:r>
            <a:endParaRPr lang="en-GB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distance</a:t>
            </a:r>
            <a:endParaRPr lang="en-GB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19464" name="Freeform 8"/>
          <p:cNvSpPr>
            <a:spLocks/>
          </p:cNvSpPr>
          <p:nvPr/>
        </p:nvSpPr>
        <p:spPr bwMode="auto">
          <a:xfrm>
            <a:off x="685800" y="3657600"/>
            <a:ext cx="3200400" cy="2438400"/>
          </a:xfrm>
          <a:custGeom>
            <a:avLst/>
            <a:gdLst>
              <a:gd name="T0" fmla="*/ 0 w 2016"/>
              <a:gd name="T1" fmla="*/ 2147483647 h 1536"/>
              <a:gd name="T2" fmla="*/ 2147483647 w 2016"/>
              <a:gd name="T3" fmla="*/ 2147483647 h 1536"/>
              <a:gd name="T4" fmla="*/ 2147483647 w 2016"/>
              <a:gd name="T5" fmla="*/ 2147483647 h 1536"/>
              <a:gd name="T6" fmla="*/ 2147483647 w 2016"/>
              <a:gd name="T7" fmla="*/ 0 h 153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1536"/>
              <a:gd name="T14" fmla="*/ 2016 w 2016"/>
              <a:gd name="T15" fmla="*/ 1536 h 1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1536">
                <a:moveTo>
                  <a:pt x="0" y="1536"/>
                </a:moveTo>
                <a:cubicBezTo>
                  <a:pt x="192" y="1536"/>
                  <a:pt x="384" y="1536"/>
                  <a:pt x="624" y="1440"/>
                </a:cubicBezTo>
                <a:cubicBezTo>
                  <a:pt x="864" y="1344"/>
                  <a:pt x="1208" y="1200"/>
                  <a:pt x="1440" y="960"/>
                </a:cubicBezTo>
                <a:cubicBezTo>
                  <a:pt x="1672" y="720"/>
                  <a:pt x="1844" y="360"/>
                  <a:pt x="2016" y="0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5" name="Line 10"/>
          <p:cNvSpPr>
            <a:spLocks noChangeShapeType="1"/>
          </p:cNvSpPr>
          <p:nvPr/>
        </p:nvSpPr>
        <p:spPr bwMode="auto">
          <a:xfrm>
            <a:off x="3886200" y="3657600"/>
            <a:ext cx="38862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Displacement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b="1" smtClean="0"/>
              <a:t>Displacement</a:t>
            </a:r>
            <a:r>
              <a:rPr lang="en-GB" smtClean="0"/>
              <a:t> the distance moved in a stated direction (the distance and direction from the starting point). A </a:t>
            </a:r>
            <a:r>
              <a:rPr lang="en-GB" smtClean="0">
                <a:solidFill>
                  <a:srgbClr val="FF0000"/>
                </a:solidFill>
              </a:rPr>
              <a:t>VECTOR</a:t>
            </a:r>
            <a:endParaRPr lang="en-US" smtClean="0">
              <a:solidFill>
                <a:srgbClr val="FF0000"/>
              </a:solidFill>
            </a:endParaRPr>
          </a:p>
        </p:txBody>
      </p:sp>
      <p:pic>
        <p:nvPicPr>
          <p:cNvPr id="34820" name="Picture 4" descr="soccer_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657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V="1">
            <a:off x="4114800" y="4572000"/>
            <a:ext cx="4572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49678"/>
            <a:ext cx="7848600" cy="422254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495800" y="304800"/>
            <a:ext cx="4114800" cy="2438400"/>
          </a:xfrm>
          <a:prstGeom prst="wedgeRoundRectCallout">
            <a:avLst>
              <a:gd name="adj1" fmla="val -43289"/>
              <a:gd name="adj2" fmla="val 103342"/>
              <a:gd name="adj3" fmla="val 16667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Topic 1 TEST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Friday 26</a:t>
            </a:r>
            <a:r>
              <a:rPr lang="en-GB" baseline="30000" dirty="0" smtClean="0">
                <a:solidFill>
                  <a:schemeClr val="tx1"/>
                </a:solidFill>
              </a:rPr>
              <a:t>th</a:t>
            </a:r>
            <a:r>
              <a:rPr lang="en-GB" dirty="0" smtClean="0">
                <a:solidFill>
                  <a:schemeClr val="tx1"/>
                </a:solidFill>
              </a:rPr>
              <a:t> September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Use the syllabus and learn the definitions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Past paper questions on Moodle (Paper 1 and 2)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4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Displacement/time graphs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Usually in 1 dimension (+ = forward and - = backwards)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-495299" y="4838700"/>
            <a:ext cx="32766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143000" y="4876800"/>
            <a:ext cx="68580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6" name="TextBox 10"/>
          <p:cNvSpPr txBox="1">
            <a:spLocks noChangeArrowheads="1"/>
          </p:cNvSpPr>
          <p:nvPr/>
        </p:nvSpPr>
        <p:spPr bwMode="auto">
          <a:xfrm>
            <a:off x="0" y="3581400"/>
            <a:ext cx="1143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Displacement/m</a:t>
            </a:r>
          </a:p>
        </p:txBody>
      </p:sp>
      <p:sp>
        <p:nvSpPr>
          <p:cNvPr id="35847" name="TextBox 11"/>
          <p:cNvSpPr txBox="1">
            <a:spLocks noChangeArrowheads="1"/>
          </p:cNvSpPr>
          <p:nvPr/>
        </p:nvSpPr>
        <p:spPr bwMode="auto">
          <a:xfrm>
            <a:off x="6781800" y="5029200"/>
            <a:ext cx="1219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Time/s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143000" y="3581400"/>
            <a:ext cx="2362200" cy="12954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505200" y="3581400"/>
            <a:ext cx="1905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5295900" y="3695700"/>
            <a:ext cx="2514600" cy="22860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00200" y="57912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Constant speed forwards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209800" y="4419600"/>
            <a:ext cx="228600" cy="1371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48400" y="28956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Faster constant speed backwards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324600" y="3733800"/>
            <a:ext cx="6858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Displacement/time graphs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Gradient gives the VELOCITY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-495299" y="4838700"/>
            <a:ext cx="32766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143000" y="4876800"/>
            <a:ext cx="68580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6" name="TextBox 10"/>
          <p:cNvSpPr txBox="1">
            <a:spLocks noChangeArrowheads="1"/>
          </p:cNvSpPr>
          <p:nvPr/>
        </p:nvSpPr>
        <p:spPr bwMode="auto">
          <a:xfrm>
            <a:off x="0" y="3581400"/>
            <a:ext cx="1143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Displacement/m</a:t>
            </a:r>
          </a:p>
        </p:txBody>
      </p:sp>
      <p:sp>
        <p:nvSpPr>
          <p:cNvPr id="35847" name="TextBox 11"/>
          <p:cNvSpPr txBox="1">
            <a:spLocks noChangeArrowheads="1"/>
          </p:cNvSpPr>
          <p:nvPr/>
        </p:nvSpPr>
        <p:spPr bwMode="auto">
          <a:xfrm>
            <a:off x="6781800" y="5029200"/>
            <a:ext cx="1219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Time/s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143000" y="3581400"/>
            <a:ext cx="2362200" cy="12954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505200" y="3581400"/>
            <a:ext cx="1905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5295900" y="3695700"/>
            <a:ext cx="2514600" cy="22860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00200" y="57912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Positive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209800" y="4419600"/>
            <a:ext cx="228600" cy="1371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48400" y="28956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Negative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324600" y="3733800"/>
            <a:ext cx="6858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0000FF"/>
                </a:solidFill>
              </a:rPr>
              <a:t>Speed</a:t>
            </a:r>
            <a:r>
              <a:rPr lang="en-US" smtClean="0"/>
              <a:t> against time graphs</a:t>
            </a:r>
            <a:endParaRPr lang="en-GB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speed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No movement?</a:t>
            </a:r>
            <a:endParaRPr lang="en-GB" smtClean="0">
              <a:solidFill>
                <a:schemeClr val="tx1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speed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No movement</a:t>
            </a:r>
            <a:endParaRPr lang="en-GB" smtClean="0">
              <a:solidFill>
                <a:schemeClr val="tx1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speed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685800" y="6019800"/>
            <a:ext cx="7620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Constant speed?</a:t>
            </a:r>
            <a:endParaRPr lang="en-GB" smtClean="0">
              <a:solidFill>
                <a:schemeClr val="tx1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speed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Constant speed</a:t>
            </a:r>
            <a:endParaRPr lang="en-GB" smtClean="0">
              <a:solidFill>
                <a:schemeClr val="tx1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speed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685800" y="4419600"/>
            <a:ext cx="76962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Constant speed</a:t>
            </a:r>
            <a:endParaRPr lang="en-GB" smtClean="0">
              <a:solidFill>
                <a:schemeClr val="tx1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speed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685800" y="4419600"/>
            <a:ext cx="76962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5609" name="Picture 9" descr="dexterslaborato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4876800"/>
            <a:ext cx="1011238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AutoShape 10"/>
          <p:cNvSpPr>
            <a:spLocks noChangeArrowheads="1"/>
          </p:cNvSpPr>
          <p:nvPr/>
        </p:nvSpPr>
        <p:spPr bwMode="auto">
          <a:xfrm>
            <a:off x="4267200" y="1752600"/>
            <a:ext cx="3352800" cy="2514600"/>
          </a:xfrm>
          <a:prstGeom prst="cloudCallout">
            <a:avLst>
              <a:gd name="adj1" fmla="val 41574"/>
              <a:gd name="adj2" fmla="val 74685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/>
              <a:t>How would the graph look different for a faster constant speed?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Constant speed</a:t>
            </a:r>
            <a:endParaRPr lang="en-GB" smtClean="0">
              <a:solidFill>
                <a:schemeClr val="tx1"/>
              </a:solidFill>
            </a:endParaRPr>
          </a:p>
        </p:txBody>
      </p:sp>
      <p:sp>
        <p:nvSpPr>
          <p:cNvPr id="26627" name="Line 3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speed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685800" y="4419600"/>
            <a:ext cx="76962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685800" y="3505200"/>
            <a:ext cx="7696200" cy="0"/>
          </a:xfrm>
          <a:prstGeom prst="line">
            <a:avLst/>
          </a:prstGeom>
          <a:noFill/>
          <a:ln w="57150">
            <a:solidFill>
              <a:srgbClr val="66FF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7391400" y="30480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fast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Constant speed</a:t>
            </a:r>
            <a:endParaRPr lang="en-GB" smtClean="0">
              <a:solidFill>
                <a:schemeClr val="tx1"/>
              </a:solidFill>
            </a:endParaRPr>
          </a:p>
        </p:txBody>
      </p:sp>
      <p:sp>
        <p:nvSpPr>
          <p:cNvPr id="27651" name="Line 3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speed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>
            <a:off x="685800" y="4419600"/>
            <a:ext cx="76962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685800" y="3505200"/>
            <a:ext cx="7696200" cy="0"/>
          </a:xfrm>
          <a:prstGeom prst="line">
            <a:avLst/>
          </a:prstGeom>
          <a:noFill/>
          <a:ln w="57150">
            <a:solidFill>
              <a:srgbClr val="66FF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7391400" y="30480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fast</a:t>
            </a:r>
            <a:endParaRPr lang="en-GB"/>
          </a:p>
        </p:txBody>
      </p:sp>
      <p:pic>
        <p:nvPicPr>
          <p:cNvPr id="27658" name="Picture 10" descr="dexterslaborato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4876800"/>
            <a:ext cx="1011238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9" name="AutoShape 11"/>
          <p:cNvSpPr>
            <a:spLocks noChangeArrowheads="1"/>
          </p:cNvSpPr>
          <p:nvPr/>
        </p:nvSpPr>
        <p:spPr bwMode="auto">
          <a:xfrm>
            <a:off x="4267200" y="1752600"/>
            <a:ext cx="3352800" cy="2514600"/>
          </a:xfrm>
          <a:prstGeom prst="cloudCallout">
            <a:avLst>
              <a:gd name="adj1" fmla="val 41574"/>
              <a:gd name="adj2" fmla="val 74685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/>
              <a:t>How would the graph look different for a slower constant speed?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lesson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Sketching and interpreting motion graphs</a:t>
            </a:r>
          </a:p>
          <a:p>
            <a:r>
              <a:rPr lang="en-US" dirty="0" smtClean="0"/>
              <a:t>Distance and displacement</a:t>
            </a:r>
          </a:p>
          <a:p>
            <a:r>
              <a:rPr lang="en-US" dirty="0" smtClean="0"/>
              <a:t>Speed and velocity</a:t>
            </a:r>
          </a:p>
          <a:p>
            <a:r>
              <a:rPr lang="en-US" dirty="0" smtClean="0"/>
              <a:t>Acceleration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Constant speed</a:t>
            </a:r>
            <a:endParaRPr lang="en-GB" smtClean="0">
              <a:solidFill>
                <a:schemeClr val="tx1"/>
              </a:solidFill>
            </a:endParaRPr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speed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685800" y="4419600"/>
            <a:ext cx="76962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685800" y="3505200"/>
            <a:ext cx="7696200" cy="0"/>
          </a:xfrm>
          <a:prstGeom prst="line">
            <a:avLst/>
          </a:prstGeom>
          <a:noFill/>
          <a:ln w="57150">
            <a:solidFill>
              <a:srgbClr val="66FF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>
            <a:off x="685800" y="5181600"/>
            <a:ext cx="7696200" cy="0"/>
          </a:xfrm>
          <a:prstGeom prst="line">
            <a:avLst/>
          </a:prstGeom>
          <a:noFill/>
          <a:ln w="57150">
            <a:solidFill>
              <a:srgbClr val="66FF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7391400" y="30480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fast</a:t>
            </a:r>
            <a:endParaRPr lang="en-GB"/>
          </a:p>
        </p:txBody>
      </p:sp>
      <p:sp>
        <p:nvSpPr>
          <p:cNvPr id="28683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  <a:buFontTx/>
              <a:buNone/>
            </a:pPr>
            <a:endParaRPr lang="en-US" sz="2400" smtClean="0"/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7391400" y="53340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slow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Getting faster? (accelerating)</a:t>
            </a:r>
            <a:endParaRPr lang="en-GB" smtClean="0">
              <a:solidFill>
                <a:schemeClr val="tx1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speed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Getting faster? (accelerating)</a:t>
            </a:r>
            <a:endParaRPr lang="en-GB" smtClean="0">
              <a:solidFill>
                <a:schemeClr val="tx1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speed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 flipV="1">
            <a:off x="685800" y="1981200"/>
            <a:ext cx="7696200" cy="411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4724400" y="40386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Constant</a:t>
            </a:r>
            <a:r>
              <a:rPr lang="en-US"/>
              <a:t> acceleration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Getting faster? (accelerating)</a:t>
            </a:r>
            <a:endParaRPr lang="en-GB" smtClean="0">
              <a:solidFill>
                <a:schemeClr val="tx1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speed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685800" y="1981200"/>
            <a:ext cx="7696200" cy="411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4724400" y="4038600"/>
            <a:ext cx="3200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 </a:t>
            </a:r>
            <a:r>
              <a:rPr lang="en-US">
                <a:solidFill>
                  <a:srgbClr val="0000FF"/>
                </a:solidFill>
              </a:rPr>
              <a:t>gradient</a:t>
            </a:r>
            <a:r>
              <a:rPr lang="en-US"/>
              <a:t> of this graph gives the acceleration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Getting faster? (accelerating)</a:t>
            </a:r>
            <a:endParaRPr lang="en-GB" smtClean="0">
              <a:solidFill>
                <a:schemeClr val="tx1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speed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V="1">
            <a:off x="685800" y="1981200"/>
            <a:ext cx="7696200" cy="411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4724400" y="4038600"/>
            <a:ext cx="32004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a = v – u</a:t>
            </a:r>
          </a:p>
          <a:p>
            <a:pPr>
              <a:spcBef>
                <a:spcPct val="50000"/>
              </a:spcBef>
            </a:pPr>
            <a:r>
              <a:rPr lang="en-US" b="1"/>
              <a:t>          t</a:t>
            </a:r>
          </a:p>
          <a:p>
            <a:pPr>
              <a:spcBef>
                <a:spcPct val="50000"/>
              </a:spcBef>
            </a:pPr>
            <a:endParaRPr lang="en-US" b="1"/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5334000" y="4495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4267200" y="52578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(v= final speed, u = initial speed)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152400" y="1752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v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152400" y="5867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u</a:t>
            </a: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2667000" y="2057400"/>
            <a:ext cx="3200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 </a:t>
            </a:r>
            <a:r>
              <a:rPr lang="en-US">
                <a:solidFill>
                  <a:srgbClr val="0000FF"/>
                </a:solidFill>
              </a:rPr>
              <a:t>gradient</a:t>
            </a:r>
            <a:r>
              <a:rPr lang="en-US"/>
              <a:t> of this graph gives the acceleration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Getting faster? (accelerating)</a:t>
            </a:r>
            <a:endParaRPr lang="en-GB" smtClean="0">
              <a:solidFill>
                <a:schemeClr val="tx1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speed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V="1">
            <a:off x="685800" y="1981200"/>
            <a:ext cx="7696200" cy="411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1" name="AutoShape 12"/>
          <p:cNvSpPr>
            <a:spLocks noChangeArrowheads="1"/>
          </p:cNvSpPr>
          <p:nvPr/>
        </p:nvSpPr>
        <p:spPr bwMode="auto">
          <a:xfrm flipH="1">
            <a:off x="609600" y="1981200"/>
            <a:ext cx="7848600" cy="4114800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4267200" y="4343400"/>
            <a:ext cx="3962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 </a:t>
            </a:r>
            <a:r>
              <a:rPr lang="en-US" b="1"/>
              <a:t>area under the graph</a:t>
            </a:r>
            <a:r>
              <a:rPr lang="en-US"/>
              <a:t> gives the </a:t>
            </a:r>
            <a:r>
              <a:rPr lang="en-US" b="1"/>
              <a:t>distance</a:t>
            </a:r>
            <a:r>
              <a:rPr lang="en-US"/>
              <a:t> travelled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Example:</a:t>
            </a:r>
            <a:endParaRPr lang="en-GB" smtClean="0">
              <a:solidFill>
                <a:schemeClr val="tx1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speed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A dog falling from a tall building (no air resistance)</a:t>
            </a:r>
            <a:endParaRPr lang="en-GB" smtClean="0">
              <a:solidFill>
                <a:schemeClr val="tx1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speed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A dog falling from a tall building (no air resistance)</a:t>
            </a:r>
            <a:endParaRPr lang="en-GB" smtClean="0">
              <a:solidFill>
                <a:schemeClr val="tx1"/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speed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 flipV="1">
            <a:off x="685800" y="2438400"/>
            <a:ext cx="3352800" cy="3657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 flipV="1">
            <a:off x="4038600" y="2438400"/>
            <a:ext cx="0" cy="3657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 flipV="1">
            <a:off x="4038600" y="6019800"/>
            <a:ext cx="42672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A dog falling from a tall building (no air resistance)</a:t>
            </a:r>
            <a:endParaRPr lang="en-GB" smtClean="0">
              <a:solidFill>
                <a:schemeClr val="tx1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speed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 flipV="1">
            <a:off x="685800" y="2438400"/>
            <a:ext cx="3352800" cy="3657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 flipV="1">
            <a:off x="4038600" y="2438400"/>
            <a:ext cx="0" cy="3657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8" name="Line 10"/>
          <p:cNvSpPr>
            <a:spLocks noChangeShapeType="1"/>
          </p:cNvSpPr>
          <p:nvPr/>
        </p:nvSpPr>
        <p:spPr bwMode="auto">
          <a:xfrm flipV="1">
            <a:off x="4038600" y="6019800"/>
            <a:ext cx="42672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4724400" y="32004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Area = height of building</a:t>
            </a:r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 flipH="1">
            <a:off x="3200400" y="3429000"/>
            <a:ext cx="1524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Distance against time graphs</a:t>
            </a:r>
            <a:endParaRPr lang="en-GB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distance</a:t>
            </a:r>
            <a:endParaRPr lang="en-GB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Velocity?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6868" name="Picture 6" descr="http://www.pawesome.net/wp-content/uploads/2013/02/Dog-Falling-Gif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52600"/>
            <a:ext cx="8016875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Velocity?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b="1" smtClean="0"/>
              <a:t>Velocity</a:t>
            </a:r>
            <a:r>
              <a:rPr lang="en-GB" smtClean="0"/>
              <a:t> is the rate of change of displacement. Also a </a:t>
            </a:r>
            <a:r>
              <a:rPr lang="en-GB" smtClean="0">
                <a:solidFill>
                  <a:srgbClr val="FF0000"/>
                </a:solidFill>
              </a:rPr>
              <a:t>VECTOR</a:t>
            </a:r>
            <a:endParaRPr lang="en-US" smtClean="0">
              <a:solidFill>
                <a:srgbClr val="FF0000"/>
              </a:solidFill>
            </a:endParaRPr>
          </a:p>
        </p:txBody>
      </p:sp>
      <p:pic>
        <p:nvPicPr>
          <p:cNvPr id="37892" name="Picture 7" descr="Large Thumbnail #Lhe6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4114800"/>
            <a:ext cx="240982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Line 6"/>
          <p:cNvSpPr>
            <a:spLocks noChangeShapeType="1"/>
          </p:cNvSpPr>
          <p:nvPr/>
        </p:nvSpPr>
        <p:spPr bwMode="auto">
          <a:xfrm>
            <a:off x="3352800" y="4191000"/>
            <a:ext cx="1447800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Velocity/time graphs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Usually in 1 dimension (+ = forward and - = backwards)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-495299" y="4838700"/>
            <a:ext cx="32766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143000" y="4876800"/>
            <a:ext cx="68580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8" name="TextBox 10"/>
          <p:cNvSpPr txBox="1">
            <a:spLocks noChangeArrowheads="1"/>
          </p:cNvSpPr>
          <p:nvPr/>
        </p:nvSpPr>
        <p:spPr bwMode="auto">
          <a:xfrm>
            <a:off x="0" y="3581400"/>
            <a:ext cx="1143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velocity/m.s</a:t>
            </a:r>
            <a:r>
              <a:rPr lang="en-US" sz="1200" baseline="30000"/>
              <a:t>-1</a:t>
            </a:r>
          </a:p>
        </p:txBody>
      </p:sp>
      <p:sp>
        <p:nvSpPr>
          <p:cNvPr id="38919" name="TextBox 11"/>
          <p:cNvSpPr txBox="1">
            <a:spLocks noChangeArrowheads="1"/>
          </p:cNvSpPr>
          <p:nvPr/>
        </p:nvSpPr>
        <p:spPr bwMode="auto">
          <a:xfrm>
            <a:off x="6781800" y="5029200"/>
            <a:ext cx="1219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Time/s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143000" y="3657600"/>
            <a:ext cx="6400800" cy="25146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1" name="TextBox 15"/>
          <p:cNvSpPr txBox="1">
            <a:spLocks noChangeArrowheads="1"/>
          </p:cNvSpPr>
          <p:nvPr/>
        </p:nvSpPr>
        <p:spPr bwMode="auto">
          <a:xfrm>
            <a:off x="4114800" y="2895600"/>
            <a:ext cx="4191000" cy="8302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Ball being thrown into the air, gradient = constant = -9.81 m.s</a:t>
            </a:r>
            <a:r>
              <a:rPr lang="en-US" baseline="30000"/>
              <a:t>-2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Velocity/time graphs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-495299" y="4838700"/>
            <a:ext cx="32766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143000" y="4876800"/>
            <a:ext cx="68580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2" name="TextBox 10"/>
          <p:cNvSpPr txBox="1">
            <a:spLocks noChangeArrowheads="1"/>
          </p:cNvSpPr>
          <p:nvPr/>
        </p:nvSpPr>
        <p:spPr bwMode="auto">
          <a:xfrm>
            <a:off x="0" y="3581400"/>
            <a:ext cx="1143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velocity/m.s</a:t>
            </a:r>
            <a:r>
              <a:rPr lang="en-US" sz="1200" baseline="30000"/>
              <a:t>-1</a:t>
            </a:r>
          </a:p>
        </p:txBody>
      </p:sp>
      <p:sp>
        <p:nvSpPr>
          <p:cNvPr id="39943" name="TextBox 11"/>
          <p:cNvSpPr txBox="1">
            <a:spLocks noChangeArrowheads="1"/>
          </p:cNvSpPr>
          <p:nvPr/>
        </p:nvSpPr>
        <p:spPr bwMode="auto">
          <a:xfrm>
            <a:off x="6781800" y="5029200"/>
            <a:ext cx="1219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Time/s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143000" y="3657600"/>
            <a:ext cx="6400800" cy="25146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5" name="TextBox 15"/>
          <p:cNvSpPr txBox="1">
            <a:spLocks noChangeArrowheads="1"/>
          </p:cNvSpPr>
          <p:nvPr/>
        </p:nvSpPr>
        <p:spPr bwMode="auto">
          <a:xfrm>
            <a:off x="3886200" y="2514600"/>
            <a:ext cx="2743200" cy="4619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Area = displacement</a:t>
            </a:r>
            <a:endParaRPr lang="en-US" baseline="30000"/>
          </a:p>
        </p:txBody>
      </p:sp>
      <p:cxnSp>
        <p:nvCxnSpPr>
          <p:cNvPr id="11" name="Straight Connector 10"/>
          <p:cNvCxnSpPr/>
          <p:nvPr/>
        </p:nvCxnSpPr>
        <p:spPr>
          <a:xfrm rot="5400000" flipH="1" flipV="1">
            <a:off x="6896101" y="5524500"/>
            <a:ext cx="12954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Velocity/time graphs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Gradient = acceleration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-495299" y="4838700"/>
            <a:ext cx="32766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143000" y="4876800"/>
            <a:ext cx="68580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2" name="TextBox 10"/>
          <p:cNvSpPr txBox="1">
            <a:spLocks noChangeArrowheads="1"/>
          </p:cNvSpPr>
          <p:nvPr/>
        </p:nvSpPr>
        <p:spPr bwMode="auto">
          <a:xfrm>
            <a:off x="0" y="3581400"/>
            <a:ext cx="1143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velocity/m.s</a:t>
            </a:r>
            <a:r>
              <a:rPr lang="en-US" sz="1200" baseline="30000"/>
              <a:t>-1</a:t>
            </a:r>
          </a:p>
        </p:txBody>
      </p:sp>
      <p:sp>
        <p:nvSpPr>
          <p:cNvPr id="39943" name="TextBox 11"/>
          <p:cNvSpPr txBox="1">
            <a:spLocks noChangeArrowheads="1"/>
          </p:cNvSpPr>
          <p:nvPr/>
        </p:nvSpPr>
        <p:spPr bwMode="auto">
          <a:xfrm>
            <a:off x="6781800" y="5029200"/>
            <a:ext cx="1219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Time/s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143000" y="3657600"/>
            <a:ext cx="6400800" cy="25146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5" name="TextBox 15"/>
          <p:cNvSpPr txBox="1">
            <a:spLocks noChangeArrowheads="1"/>
          </p:cNvSpPr>
          <p:nvPr/>
        </p:nvSpPr>
        <p:spPr bwMode="auto">
          <a:xfrm>
            <a:off x="3962400" y="3276600"/>
            <a:ext cx="3429000" cy="83099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If falling, magnitude of gradient = 9.8 m.s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cxnSp>
        <p:nvCxnSpPr>
          <p:cNvPr id="11" name="Straight Connector 10"/>
          <p:cNvCxnSpPr/>
          <p:nvPr/>
        </p:nvCxnSpPr>
        <p:spPr>
          <a:xfrm rot="5400000" flipH="1" flipV="1">
            <a:off x="6896101" y="5524500"/>
            <a:ext cx="12954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Acceleration?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4" name="Picture 5" descr="4-apollo-saturn-v-boosters-lift-off-of-apollo-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676400"/>
            <a:ext cx="59055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Acceleration?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b="1" smtClean="0"/>
              <a:t>Acceleration</a:t>
            </a:r>
            <a:r>
              <a:rPr lang="en-GB" smtClean="0"/>
              <a:t> is the rate of change of </a:t>
            </a:r>
            <a:r>
              <a:rPr lang="en-GB" u="sng" smtClean="0"/>
              <a:t>velocity</a:t>
            </a:r>
            <a:r>
              <a:rPr lang="en-GB" smtClean="0"/>
              <a:t>. Also a </a:t>
            </a:r>
            <a:r>
              <a:rPr lang="en-GB" smtClean="0">
                <a:solidFill>
                  <a:srgbClr val="FF0000"/>
                </a:solidFill>
              </a:rPr>
              <a:t>VECTOR</a:t>
            </a:r>
            <a:endParaRPr lang="en-US" smtClean="0">
              <a:solidFill>
                <a:srgbClr val="FF0000"/>
              </a:solidFill>
            </a:endParaRPr>
          </a:p>
        </p:txBody>
      </p:sp>
      <p:pic>
        <p:nvPicPr>
          <p:cNvPr id="41988" name="Picture 5" descr="4-apollo-saturn-v-boosters-lift-off-of-apollo-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3429000"/>
            <a:ext cx="3790950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An interesting example</a:t>
            </a:r>
            <a:endParaRPr lang="en-US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981200"/>
            <a:ext cx="742315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smtClean="0"/>
              <a:t>	Think of a dog (dead) orbiting the earth with constant speed (in a circle).</a:t>
            </a:r>
            <a:endParaRPr lang="en-US" sz="280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51050" y="2924175"/>
            <a:ext cx="3787775" cy="3698875"/>
            <a:chOff x="701" y="1379"/>
            <a:chExt cx="2887" cy="2748"/>
          </a:xfrm>
        </p:grpSpPr>
        <p:pic>
          <p:nvPicPr>
            <p:cNvPr id="43017" name="Picture 5" descr="earth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8" y="1484"/>
              <a:ext cx="2696" cy="2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8" name="Oval 6"/>
            <p:cNvSpPr>
              <a:spLocks noChangeArrowheads="1"/>
            </p:cNvSpPr>
            <p:nvPr/>
          </p:nvSpPr>
          <p:spPr bwMode="auto">
            <a:xfrm>
              <a:off x="701" y="1379"/>
              <a:ext cx="2887" cy="27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3013" name="Picture 7" descr="acid do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24500" y="4364038"/>
            <a:ext cx="473075" cy="342900"/>
          </a:xfrm>
          <a:noFill/>
        </p:spPr>
      </p:pic>
      <p:sp>
        <p:nvSpPr>
          <p:cNvPr id="43014" name="Freeform 8"/>
          <p:cNvSpPr>
            <a:spLocks/>
          </p:cNvSpPr>
          <p:nvPr/>
        </p:nvSpPr>
        <p:spPr bwMode="auto">
          <a:xfrm>
            <a:off x="1887538" y="4411663"/>
            <a:ext cx="304800" cy="261937"/>
          </a:xfrm>
          <a:custGeom>
            <a:avLst/>
            <a:gdLst>
              <a:gd name="T0" fmla="*/ 0 w 192"/>
              <a:gd name="T1" fmla="*/ 2147483647 h 165"/>
              <a:gd name="T2" fmla="*/ 2147483647 w 192"/>
              <a:gd name="T3" fmla="*/ 0 h 165"/>
              <a:gd name="T4" fmla="*/ 2147483647 w 192"/>
              <a:gd name="T5" fmla="*/ 2147483647 h 165"/>
              <a:gd name="T6" fmla="*/ 0 60000 65536"/>
              <a:gd name="T7" fmla="*/ 0 60000 65536"/>
              <a:gd name="T8" fmla="*/ 0 60000 65536"/>
              <a:gd name="T9" fmla="*/ 0 w 192"/>
              <a:gd name="T10" fmla="*/ 0 h 165"/>
              <a:gd name="T11" fmla="*/ 192 w 192"/>
              <a:gd name="T12" fmla="*/ 165 h 1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165">
                <a:moveTo>
                  <a:pt x="0" y="138"/>
                </a:moveTo>
                <a:cubicBezTo>
                  <a:pt x="46" y="92"/>
                  <a:pt x="137" y="0"/>
                  <a:pt x="137" y="0"/>
                </a:cubicBezTo>
                <a:lnTo>
                  <a:pt x="192" y="165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5" name="Freeform 11"/>
          <p:cNvSpPr>
            <a:spLocks/>
          </p:cNvSpPr>
          <p:nvPr/>
        </p:nvSpPr>
        <p:spPr bwMode="auto">
          <a:xfrm>
            <a:off x="4775200" y="2989263"/>
            <a:ext cx="231775" cy="290512"/>
          </a:xfrm>
          <a:custGeom>
            <a:avLst/>
            <a:gdLst>
              <a:gd name="T0" fmla="*/ 2147483647 w 146"/>
              <a:gd name="T1" fmla="*/ 0 h 183"/>
              <a:gd name="T2" fmla="*/ 2147483647 w 146"/>
              <a:gd name="T3" fmla="*/ 2147483647 h 183"/>
              <a:gd name="T4" fmla="*/ 0 w 146"/>
              <a:gd name="T5" fmla="*/ 2147483647 h 183"/>
              <a:gd name="T6" fmla="*/ 0 60000 65536"/>
              <a:gd name="T7" fmla="*/ 0 60000 65536"/>
              <a:gd name="T8" fmla="*/ 0 60000 65536"/>
              <a:gd name="T9" fmla="*/ 0 w 146"/>
              <a:gd name="T10" fmla="*/ 0 h 183"/>
              <a:gd name="T11" fmla="*/ 146 w 146"/>
              <a:gd name="T12" fmla="*/ 183 h 1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" h="183">
                <a:moveTo>
                  <a:pt x="91" y="0"/>
                </a:moveTo>
                <a:lnTo>
                  <a:pt x="146" y="183"/>
                </a:lnTo>
                <a:lnTo>
                  <a:pt x="0" y="18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6" name="Freeform 12"/>
          <p:cNvSpPr>
            <a:spLocks/>
          </p:cNvSpPr>
          <p:nvPr/>
        </p:nvSpPr>
        <p:spPr bwMode="auto">
          <a:xfrm>
            <a:off x="4310063" y="6372225"/>
            <a:ext cx="261937" cy="260350"/>
          </a:xfrm>
          <a:custGeom>
            <a:avLst/>
            <a:gdLst>
              <a:gd name="T0" fmla="*/ 2147483647 w 165"/>
              <a:gd name="T1" fmla="*/ 0 h 164"/>
              <a:gd name="T2" fmla="*/ 0 w 165"/>
              <a:gd name="T3" fmla="*/ 2147483647 h 164"/>
              <a:gd name="T4" fmla="*/ 2147483647 w 165"/>
              <a:gd name="T5" fmla="*/ 2147483647 h 164"/>
              <a:gd name="T6" fmla="*/ 0 60000 65536"/>
              <a:gd name="T7" fmla="*/ 0 60000 65536"/>
              <a:gd name="T8" fmla="*/ 0 60000 65536"/>
              <a:gd name="T9" fmla="*/ 0 w 165"/>
              <a:gd name="T10" fmla="*/ 0 h 164"/>
              <a:gd name="T11" fmla="*/ 165 w 165"/>
              <a:gd name="T12" fmla="*/ 164 h 1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5" h="164">
                <a:moveTo>
                  <a:pt x="101" y="0"/>
                </a:moveTo>
                <a:lnTo>
                  <a:pt x="0" y="137"/>
                </a:lnTo>
                <a:lnTo>
                  <a:pt x="165" y="16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An interesting example</a:t>
            </a:r>
            <a:endParaRPr lang="en-US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981200"/>
            <a:ext cx="742315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smtClean="0"/>
              <a:t>	At this point, what is its </a:t>
            </a:r>
            <a:r>
              <a:rPr lang="en-GB" sz="2800" smtClean="0">
                <a:solidFill>
                  <a:srgbClr val="0000FF"/>
                </a:solidFill>
              </a:rPr>
              <a:t>velocity</a:t>
            </a:r>
            <a:r>
              <a:rPr lang="en-GB" sz="2800" smtClean="0"/>
              <a:t>?</a:t>
            </a:r>
            <a:endParaRPr lang="en-US" sz="280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51050" y="2924175"/>
            <a:ext cx="3787775" cy="3698875"/>
            <a:chOff x="701" y="1379"/>
            <a:chExt cx="2887" cy="2748"/>
          </a:xfrm>
        </p:grpSpPr>
        <p:pic>
          <p:nvPicPr>
            <p:cNvPr id="44042" name="Picture 5" descr="earth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8" y="1484"/>
              <a:ext cx="2696" cy="2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3" name="Oval 6"/>
            <p:cNvSpPr>
              <a:spLocks noChangeArrowheads="1"/>
            </p:cNvSpPr>
            <p:nvPr/>
          </p:nvSpPr>
          <p:spPr bwMode="auto">
            <a:xfrm>
              <a:off x="701" y="1379"/>
              <a:ext cx="2887" cy="27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4037" name="Picture 7" descr="acid do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24500" y="4364038"/>
            <a:ext cx="473075" cy="342900"/>
          </a:xfrm>
          <a:noFill/>
        </p:spPr>
      </p:pic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6372225" y="4221163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solidFill>
                  <a:srgbClr val="0000FF"/>
                </a:solidFill>
                <a:latin typeface="Arial" charset="0"/>
              </a:rPr>
              <a:t>velocity?</a:t>
            </a:r>
            <a:endParaRPr lang="en-US" sz="18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4039" name="Freeform 9"/>
          <p:cNvSpPr>
            <a:spLocks/>
          </p:cNvSpPr>
          <p:nvPr/>
        </p:nvSpPr>
        <p:spPr bwMode="auto">
          <a:xfrm>
            <a:off x="1887538" y="4411663"/>
            <a:ext cx="304800" cy="261937"/>
          </a:xfrm>
          <a:custGeom>
            <a:avLst/>
            <a:gdLst>
              <a:gd name="T0" fmla="*/ 0 w 192"/>
              <a:gd name="T1" fmla="*/ 2147483647 h 165"/>
              <a:gd name="T2" fmla="*/ 2147483647 w 192"/>
              <a:gd name="T3" fmla="*/ 0 h 165"/>
              <a:gd name="T4" fmla="*/ 2147483647 w 192"/>
              <a:gd name="T5" fmla="*/ 2147483647 h 165"/>
              <a:gd name="T6" fmla="*/ 0 60000 65536"/>
              <a:gd name="T7" fmla="*/ 0 60000 65536"/>
              <a:gd name="T8" fmla="*/ 0 60000 65536"/>
              <a:gd name="T9" fmla="*/ 0 w 192"/>
              <a:gd name="T10" fmla="*/ 0 h 165"/>
              <a:gd name="T11" fmla="*/ 192 w 192"/>
              <a:gd name="T12" fmla="*/ 165 h 1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165">
                <a:moveTo>
                  <a:pt x="0" y="138"/>
                </a:moveTo>
                <a:cubicBezTo>
                  <a:pt x="46" y="92"/>
                  <a:pt x="137" y="0"/>
                  <a:pt x="137" y="0"/>
                </a:cubicBezTo>
                <a:lnTo>
                  <a:pt x="192" y="165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0" name="Freeform 10"/>
          <p:cNvSpPr>
            <a:spLocks/>
          </p:cNvSpPr>
          <p:nvPr/>
        </p:nvSpPr>
        <p:spPr bwMode="auto">
          <a:xfrm>
            <a:off x="4775200" y="2989263"/>
            <a:ext cx="231775" cy="290512"/>
          </a:xfrm>
          <a:custGeom>
            <a:avLst/>
            <a:gdLst>
              <a:gd name="T0" fmla="*/ 2147483647 w 146"/>
              <a:gd name="T1" fmla="*/ 0 h 183"/>
              <a:gd name="T2" fmla="*/ 2147483647 w 146"/>
              <a:gd name="T3" fmla="*/ 2147483647 h 183"/>
              <a:gd name="T4" fmla="*/ 0 w 146"/>
              <a:gd name="T5" fmla="*/ 2147483647 h 183"/>
              <a:gd name="T6" fmla="*/ 0 60000 65536"/>
              <a:gd name="T7" fmla="*/ 0 60000 65536"/>
              <a:gd name="T8" fmla="*/ 0 60000 65536"/>
              <a:gd name="T9" fmla="*/ 0 w 146"/>
              <a:gd name="T10" fmla="*/ 0 h 183"/>
              <a:gd name="T11" fmla="*/ 146 w 146"/>
              <a:gd name="T12" fmla="*/ 183 h 1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" h="183">
                <a:moveTo>
                  <a:pt x="91" y="0"/>
                </a:moveTo>
                <a:lnTo>
                  <a:pt x="146" y="183"/>
                </a:lnTo>
                <a:lnTo>
                  <a:pt x="0" y="18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Freeform 11"/>
          <p:cNvSpPr>
            <a:spLocks/>
          </p:cNvSpPr>
          <p:nvPr/>
        </p:nvSpPr>
        <p:spPr bwMode="auto">
          <a:xfrm>
            <a:off x="4310063" y="6372225"/>
            <a:ext cx="261937" cy="260350"/>
          </a:xfrm>
          <a:custGeom>
            <a:avLst/>
            <a:gdLst>
              <a:gd name="T0" fmla="*/ 2147483647 w 165"/>
              <a:gd name="T1" fmla="*/ 0 h 164"/>
              <a:gd name="T2" fmla="*/ 0 w 165"/>
              <a:gd name="T3" fmla="*/ 2147483647 h 164"/>
              <a:gd name="T4" fmla="*/ 2147483647 w 165"/>
              <a:gd name="T5" fmla="*/ 2147483647 h 164"/>
              <a:gd name="T6" fmla="*/ 0 60000 65536"/>
              <a:gd name="T7" fmla="*/ 0 60000 65536"/>
              <a:gd name="T8" fmla="*/ 0 60000 65536"/>
              <a:gd name="T9" fmla="*/ 0 w 165"/>
              <a:gd name="T10" fmla="*/ 0 h 164"/>
              <a:gd name="T11" fmla="*/ 165 w 165"/>
              <a:gd name="T12" fmla="*/ 164 h 1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5" h="164">
                <a:moveTo>
                  <a:pt x="101" y="0"/>
                </a:moveTo>
                <a:lnTo>
                  <a:pt x="0" y="137"/>
                </a:lnTo>
                <a:lnTo>
                  <a:pt x="165" y="16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An interesting example</a:t>
            </a:r>
            <a:endParaRPr lang="en-US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981200"/>
            <a:ext cx="742315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smtClean="0"/>
              <a:t>	</a:t>
            </a:r>
            <a:endParaRPr lang="en-US" sz="280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51050" y="2924175"/>
            <a:ext cx="3787775" cy="3698875"/>
            <a:chOff x="701" y="1379"/>
            <a:chExt cx="2887" cy="2748"/>
          </a:xfrm>
        </p:grpSpPr>
        <p:pic>
          <p:nvPicPr>
            <p:cNvPr id="45067" name="Picture 5" descr="earth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8" y="1484"/>
              <a:ext cx="2696" cy="2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8" name="Oval 6"/>
            <p:cNvSpPr>
              <a:spLocks noChangeArrowheads="1"/>
            </p:cNvSpPr>
            <p:nvPr/>
          </p:nvSpPr>
          <p:spPr bwMode="auto">
            <a:xfrm>
              <a:off x="701" y="1379"/>
              <a:ext cx="2887" cy="27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5061" name="Picture 7" descr="acid do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24500" y="4364038"/>
            <a:ext cx="473075" cy="342900"/>
          </a:xfrm>
          <a:noFill/>
        </p:spPr>
      </p:pic>
      <p:sp>
        <p:nvSpPr>
          <p:cNvPr id="45062" name="Text Box 8"/>
          <p:cNvSpPr txBox="1">
            <a:spLocks noChangeArrowheads="1"/>
          </p:cNvSpPr>
          <p:nvPr/>
        </p:nvSpPr>
        <p:spPr bwMode="auto">
          <a:xfrm>
            <a:off x="5940425" y="4868863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solidFill>
                  <a:srgbClr val="0000FF"/>
                </a:solidFill>
                <a:latin typeface="Arial" charset="0"/>
              </a:rPr>
              <a:t>velocity</a:t>
            </a:r>
            <a:endParaRPr lang="en-US" sz="18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5063" name="Line 9"/>
          <p:cNvSpPr>
            <a:spLocks noChangeShapeType="1"/>
          </p:cNvSpPr>
          <p:nvPr/>
        </p:nvSpPr>
        <p:spPr bwMode="auto">
          <a:xfrm>
            <a:off x="5795963" y="4581525"/>
            <a:ext cx="0" cy="12954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4" name="Freeform 10"/>
          <p:cNvSpPr>
            <a:spLocks/>
          </p:cNvSpPr>
          <p:nvPr/>
        </p:nvSpPr>
        <p:spPr bwMode="auto">
          <a:xfrm>
            <a:off x="1887538" y="4411663"/>
            <a:ext cx="304800" cy="261937"/>
          </a:xfrm>
          <a:custGeom>
            <a:avLst/>
            <a:gdLst>
              <a:gd name="T0" fmla="*/ 0 w 192"/>
              <a:gd name="T1" fmla="*/ 2147483647 h 165"/>
              <a:gd name="T2" fmla="*/ 2147483647 w 192"/>
              <a:gd name="T3" fmla="*/ 0 h 165"/>
              <a:gd name="T4" fmla="*/ 2147483647 w 192"/>
              <a:gd name="T5" fmla="*/ 2147483647 h 165"/>
              <a:gd name="T6" fmla="*/ 0 60000 65536"/>
              <a:gd name="T7" fmla="*/ 0 60000 65536"/>
              <a:gd name="T8" fmla="*/ 0 60000 65536"/>
              <a:gd name="T9" fmla="*/ 0 w 192"/>
              <a:gd name="T10" fmla="*/ 0 h 165"/>
              <a:gd name="T11" fmla="*/ 192 w 192"/>
              <a:gd name="T12" fmla="*/ 165 h 1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165">
                <a:moveTo>
                  <a:pt x="0" y="138"/>
                </a:moveTo>
                <a:cubicBezTo>
                  <a:pt x="46" y="92"/>
                  <a:pt x="137" y="0"/>
                  <a:pt x="137" y="0"/>
                </a:cubicBezTo>
                <a:lnTo>
                  <a:pt x="192" y="165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5" name="Freeform 11"/>
          <p:cNvSpPr>
            <a:spLocks/>
          </p:cNvSpPr>
          <p:nvPr/>
        </p:nvSpPr>
        <p:spPr bwMode="auto">
          <a:xfrm>
            <a:off x="4775200" y="2989263"/>
            <a:ext cx="231775" cy="290512"/>
          </a:xfrm>
          <a:custGeom>
            <a:avLst/>
            <a:gdLst>
              <a:gd name="T0" fmla="*/ 2147483647 w 146"/>
              <a:gd name="T1" fmla="*/ 0 h 183"/>
              <a:gd name="T2" fmla="*/ 2147483647 w 146"/>
              <a:gd name="T3" fmla="*/ 2147483647 h 183"/>
              <a:gd name="T4" fmla="*/ 0 w 146"/>
              <a:gd name="T5" fmla="*/ 2147483647 h 183"/>
              <a:gd name="T6" fmla="*/ 0 60000 65536"/>
              <a:gd name="T7" fmla="*/ 0 60000 65536"/>
              <a:gd name="T8" fmla="*/ 0 60000 65536"/>
              <a:gd name="T9" fmla="*/ 0 w 146"/>
              <a:gd name="T10" fmla="*/ 0 h 183"/>
              <a:gd name="T11" fmla="*/ 146 w 146"/>
              <a:gd name="T12" fmla="*/ 183 h 1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" h="183">
                <a:moveTo>
                  <a:pt x="91" y="0"/>
                </a:moveTo>
                <a:lnTo>
                  <a:pt x="146" y="183"/>
                </a:lnTo>
                <a:lnTo>
                  <a:pt x="0" y="18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6" name="Freeform 12"/>
          <p:cNvSpPr>
            <a:spLocks/>
          </p:cNvSpPr>
          <p:nvPr/>
        </p:nvSpPr>
        <p:spPr bwMode="auto">
          <a:xfrm>
            <a:off x="4310063" y="6372225"/>
            <a:ext cx="261937" cy="260350"/>
          </a:xfrm>
          <a:custGeom>
            <a:avLst/>
            <a:gdLst>
              <a:gd name="T0" fmla="*/ 2147483647 w 165"/>
              <a:gd name="T1" fmla="*/ 0 h 164"/>
              <a:gd name="T2" fmla="*/ 0 w 165"/>
              <a:gd name="T3" fmla="*/ 2147483647 h 164"/>
              <a:gd name="T4" fmla="*/ 2147483647 w 165"/>
              <a:gd name="T5" fmla="*/ 2147483647 h 164"/>
              <a:gd name="T6" fmla="*/ 0 60000 65536"/>
              <a:gd name="T7" fmla="*/ 0 60000 65536"/>
              <a:gd name="T8" fmla="*/ 0 60000 65536"/>
              <a:gd name="T9" fmla="*/ 0 w 165"/>
              <a:gd name="T10" fmla="*/ 0 h 164"/>
              <a:gd name="T11" fmla="*/ 165 w 165"/>
              <a:gd name="T12" fmla="*/ 164 h 1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5" h="164">
                <a:moveTo>
                  <a:pt x="101" y="0"/>
                </a:moveTo>
                <a:lnTo>
                  <a:pt x="0" y="137"/>
                </a:lnTo>
                <a:lnTo>
                  <a:pt x="165" y="16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7" name="Picture 2" descr="http://www.atlantainjurylawblog.com/sheep%20d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3"/>
            <a:ext cx="9144000" cy="666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itle 1"/>
          <p:cNvSpPr>
            <a:spLocks noGrp="1"/>
          </p:cNvSpPr>
          <p:nvPr>
            <p:ph type="title"/>
          </p:nvPr>
        </p:nvSpPr>
        <p:spPr>
          <a:xfrm>
            <a:off x="0" y="5486400"/>
            <a:ext cx="7772400" cy="1143000"/>
          </a:xfrm>
        </p:spPr>
        <p:txBody>
          <a:bodyPr/>
          <a:lstStyle/>
          <a:p>
            <a:pPr algn="l" eaLnBrk="1" hangingPunct="1"/>
            <a:endParaRPr lang="en-US" smtClean="0"/>
          </a:p>
        </p:txBody>
      </p:sp>
      <p:sp>
        <p:nvSpPr>
          <p:cNvPr id="4" name="Rounded Rectangular Callout 3"/>
          <p:cNvSpPr/>
          <p:nvPr/>
        </p:nvSpPr>
        <p:spPr>
          <a:xfrm>
            <a:off x="3429000" y="381000"/>
            <a:ext cx="3048000" cy="1524000"/>
          </a:xfrm>
          <a:prstGeom prst="wedgeRoundRectCallout">
            <a:avLst>
              <a:gd name="adj1" fmla="val -74469"/>
              <a:gd name="adj2" fmla="val 129742"/>
              <a:gd name="adj3" fmla="val 16667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dirty="0" err="1">
                <a:solidFill>
                  <a:schemeClr val="accent4"/>
                </a:solidFill>
              </a:rPr>
              <a:t>Can</a:t>
            </a:r>
            <a:r>
              <a:rPr lang="pl-PL" dirty="0">
                <a:solidFill>
                  <a:schemeClr val="accent4"/>
                </a:solidFill>
              </a:rPr>
              <a:t> </a:t>
            </a:r>
            <a:r>
              <a:rPr lang="pl-PL" dirty="0" err="1">
                <a:solidFill>
                  <a:schemeClr val="accent4"/>
                </a:solidFill>
              </a:rPr>
              <a:t>you</a:t>
            </a:r>
            <a:r>
              <a:rPr lang="pl-PL" dirty="0">
                <a:solidFill>
                  <a:schemeClr val="accent4"/>
                </a:solidFill>
              </a:rPr>
              <a:t> q</a:t>
            </a:r>
            <a:r>
              <a:rPr lang="en-US" dirty="0" err="1">
                <a:solidFill>
                  <a:schemeClr val="accent4"/>
                </a:solidFill>
              </a:rPr>
              <a:t>uietly</a:t>
            </a:r>
            <a:r>
              <a:rPr lang="en-US" dirty="0">
                <a:solidFill>
                  <a:schemeClr val="accent4"/>
                </a:solidFill>
              </a:rPr>
              <a:t> and sensibly</a:t>
            </a:r>
            <a:r>
              <a:rPr lang="pl-PL" dirty="0">
                <a:solidFill>
                  <a:schemeClr val="accent4"/>
                </a:solidFill>
              </a:rPr>
              <a:t> </a:t>
            </a:r>
            <a:r>
              <a:rPr lang="pl-PL" dirty="0" err="1">
                <a:solidFill>
                  <a:schemeClr val="accent4"/>
                </a:solidFill>
              </a:rPr>
              <a:t>follow</a:t>
            </a:r>
            <a:r>
              <a:rPr lang="pl-PL" dirty="0">
                <a:solidFill>
                  <a:schemeClr val="accent4"/>
                </a:solidFill>
              </a:rPr>
              <a:t> </a:t>
            </a:r>
            <a:r>
              <a:rPr lang="pl-PL" dirty="0" err="1">
                <a:solidFill>
                  <a:schemeClr val="accent4"/>
                </a:solidFill>
              </a:rPr>
              <a:t>Mr</a:t>
            </a:r>
            <a:r>
              <a:rPr lang="pl-PL" dirty="0">
                <a:solidFill>
                  <a:schemeClr val="accent4"/>
                </a:solidFill>
              </a:rPr>
              <a:t> Porter?</a:t>
            </a:r>
            <a:r>
              <a:rPr lang="en-US" dirty="0">
                <a:solidFill>
                  <a:schemeClr val="accent4"/>
                </a:solidFill>
              </a:rPr>
              <a:t>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362200" y="3733800"/>
            <a:ext cx="2514600" cy="1447800"/>
          </a:xfrm>
          <a:prstGeom prst="wedgeRoundRectCallout">
            <a:avLst>
              <a:gd name="adj1" fmla="val 56512"/>
              <a:gd name="adj2" fmla="val 69518"/>
              <a:gd name="adj3" fmla="val 16667"/>
            </a:avLst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accent4"/>
                </a:solidFill>
              </a:rPr>
              <a:t>You’ll need a pencil and your books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An interesting example</a:t>
            </a:r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981200"/>
            <a:ext cx="742315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smtClean="0"/>
              <a:t>	</a:t>
            </a:r>
            <a:endParaRPr lang="en-US" sz="280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51050" y="2924175"/>
            <a:ext cx="3787775" cy="3698875"/>
            <a:chOff x="701" y="1379"/>
            <a:chExt cx="2887" cy="2748"/>
          </a:xfrm>
        </p:grpSpPr>
        <p:pic>
          <p:nvPicPr>
            <p:cNvPr id="46091" name="Picture 5" descr="earth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8" y="1484"/>
              <a:ext cx="2696" cy="2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2" name="Oval 6"/>
            <p:cNvSpPr>
              <a:spLocks noChangeArrowheads="1"/>
            </p:cNvSpPr>
            <p:nvPr/>
          </p:nvSpPr>
          <p:spPr bwMode="auto">
            <a:xfrm>
              <a:off x="701" y="1379"/>
              <a:ext cx="2887" cy="27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6085" name="Picture 7" descr="acid do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53038" y="5673725"/>
            <a:ext cx="473075" cy="342900"/>
          </a:xfrm>
          <a:noFill/>
        </p:spPr>
      </p:pic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5795963" y="5805488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solidFill>
                  <a:srgbClr val="0000FF"/>
                </a:solidFill>
                <a:latin typeface="Arial" charset="0"/>
              </a:rPr>
              <a:t>velocity?</a:t>
            </a:r>
            <a:endParaRPr lang="en-US" sz="18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1187450" y="1916113"/>
            <a:ext cx="6769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>
                <a:latin typeface="Arial" charset="0"/>
              </a:rPr>
              <a:t>What is its </a:t>
            </a:r>
            <a:r>
              <a:rPr lang="en-GB" sz="2800">
                <a:solidFill>
                  <a:srgbClr val="0000FF"/>
                </a:solidFill>
                <a:latin typeface="Arial" charset="0"/>
              </a:rPr>
              <a:t>velocity</a:t>
            </a:r>
            <a:r>
              <a:rPr lang="en-GB" sz="2800">
                <a:latin typeface="Arial" charset="0"/>
              </a:rPr>
              <a:t> here?</a:t>
            </a:r>
            <a:endParaRPr lang="en-US" sz="2800">
              <a:latin typeface="Arial" charset="0"/>
            </a:endParaRPr>
          </a:p>
        </p:txBody>
      </p:sp>
      <p:sp>
        <p:nvSpPr>
          <p:cNvPr id="46088" name="Freeform 10"/>
          <p:cNvSpPr>
            <a:spLocks/>
          </p:cNvSpPr>
          <p:nvPr/>
        </p:nvSpPr>
        <p:spPr bwMode="auto">
          <a:xfrm>
            <a:off x="1887538" y="4411663"/>
            <a:ext cx="304800" cy="261937"/>
          </a:xfrm>
          <a:custGeom>
            <a:avLst/>
            <a:gdLst>
              <a:gd name="T0" fmla="*/ 0 w 192"/>
              <a:gd name="T1" fmla="*/ 2147483647 h 165"/>
              <a:gd name="T2" fmla="*/ 2147483647 w 192"/>
              <a:gd name="T3" fmla="*/ 0 h 165"/>
              <a:gd name="T4" fmla="*/ 2147483647 w 192"/>
              <a:gd name="T5" fmla="*/ 2147483647 h 165"/>
              <a:gd name="T6" fmla="*/ 0 60000 65536"/>
              <a:gd name="T7" fmla="*/ 0 60000 65536"/>
              <a:gd name="T8" fmla="*/ 0 60000 65536"/>
              <a:gd name="T9" fmla="*/ 0 w 192"/>
              <a:gd name="T10" fmla="*/ 0 h 165"/>
              <a:gd name="T11" fmla="*/ 192 w 192"/>
              <a:gd name="T12" fmla="*/ 165 h 1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165">
                <a:moveTo>
                  <a:pt x="0" y="138"/>
                </a:moveTo>
                <a:cubicBezTo>
                  <a:pt x="46" y="92"/>
                  <a:pt x="137" y="0"/>
                  <a:pt x="137" y="0"/>
                </a:cubicBezTo>
                <a:lnTo>
                  <a:pt x="192" y="165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9" name="Freeform 11"/>
          <p:cNvSpPr>
            <a:spLocks/>
          </p:cNvSpPr>
          <p:nvPr/>
        </p:nvSpPr>
        <p:spPr bwMode="auto">
          <a:xfrm>
            <a:off x="4775200" y="2989263"/>
            <a:ext cx="231775" cy="290512"/>
          </a:xfrm>
          <a:custGeom>
            <a:avLst/>
            <a:gdLst>
              <a:gd name="T0" fmla="*/ 2147483647 w 146"/>
              <a:gd name="T1" fmla="*/ 0 h 183"/>
              <a:gd name="T2" fmla="*/ 2147483647 w 146"/>
              <a:gd name="T3" fmla="*/ 2147483647 h 183"/>
              <a:gd name="T4" fmla="*/ 0 w 146"/>
              <a:gd name="T5" fmla="*/ 2147483647 h 183"/>
              <a:gd name="T6" fmla="*/ 0 60000 65536"/>
              <a:gd name="T7" fmla="*/ 0 60000 65536"/>
              <a:gd name="T8" fmla="*/ 0 60000 65536"/>
              <a:gd name="T9" fmla="*/ 0 w 146"/>
              <a:gd name="T10" fmla="*/ 0 h 183"/>
              <a:gd name="T11" fmla="*/ 146 w 146"/>
              <a:gd name="T12" fmla="*/ 183 h 1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" h="183">
                <a:moveTo>
                  <a:pt x="91" y="0"/>
                </a:moveTo>
                <a:lnTo>
                  <a:pt x="146" y="183"/>
                </a:lnTo>
                <a:lnTo>
                  <a:pt x="0" y="18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0" name="Freeform 12"/>
          <p:cNvSpPr>
            <a:spLocks/>
          </p:cNvSpPr>
          <p:nvPr/>
        </p:nvSpPr>
        <p:spPr bwMode="auto">
          <a:xfrm>
            <a:off x="4310063" y="6372225"/>
            <a:ext cx="261937" cy="260350"/>
          </a:xfrm>
          <a:custGeom>
            <a:avLst/>
            <a:gdLst>
              <a:gd name="T0" fmla="*/ 2147483647 w 165"/>
              <a:gd name="T1" fmla="*/ 0 h 164"/>
              <a:gd name="T2" fmla="*/ 0 w 165"/>
              <a:gd name="T3" fmla="*/ 2147483647 h 164"/>
              <a:gd name="T4" fmla="*/ 2147483647 w 165"/>
              <a:gd name="T5" fmla="*/ 2147483647 h 164"/>
              <a:gd name="T6" fmla="*/ 0 60000 65536"/>
              <a:gd name="T7" fmla="*/ 0 60000 65536"/>
              <a:gd name="T8" fmla="*/ 0 60000 65536"/>
              <a:gd name="T9" fmla="*/ 0 w 165"/>
              <a:gd name="T10" fmla="*/ 0 h 164"/>
              <a:gd name="T11" fmla="*/ 165 w 165"/>
              <a:gd name="T12" fmla="*/ 164 h 1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5" h="164">
                <a:moveTo>
                  <a:pt x="101" y="0"/>
                </a:moveTo>
                <a:lnTo>
                  <a:pt x="0" y="137"/>
                </a:lnTo>
                <a:lnTo>
                  <a:pt x="165" y="16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An interesting example</a:t>
            </a:r>
            <a:endParaRPr lang="en-US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981200"/>
            <a:ext cx="742315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smtClean="0"/>
              <a:t>	</a:t>
            </a:r>
            <a:endParaRPr lang="en-US" sz="280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51050" y="2924175"/>
            <a:ext cx="3787775" cy="3698875"/>
            <a:chOff x="701" y="1379"/>
            <a:chExt cx="2887" cy="2748"/>
          </a:xfrm>
        </p:grpSpPr>
        <p:pic>
          <p:nvPicPr>
            <p:cNvPr id="47116" name="Picture 5" descr="earth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8" y="1484"/>
              <a:ext cx="2696" cy="2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7" name="Oval 6"/>
            <p:cNvSpPr>
              <a:spLocks noChangeArrowheads="1"/>
            </p:cNvSpPr>
            <p:nvPr/>
          </p:nvSpPr>
          <p:spPr bwMode="auto">
            <a:xfrm>
              <a:off x="701" y="1379"/>
              <a:ext cx="2887" cy="27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109" name="Picture 7" descr="acid do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53038" y="5673725"/>
            <a:ext cx="473075" cy="342900"/>
          </a:xfrm>
          <a:noFill/>
        </p:spPr>
      </p:pic>
      <p:sp>
        <p:nvSpPr>
          <p:cNvPr id="47110" name="Text Box 8"/>
          <p:cNvSpPr txBox="1">
            <a:spLocks noChangeArrowheads="1"/>
          </p:cNvSpPr>
          <p:nvPr/>
        </p:nvSpPr>
        <p:spPr bwMode="auto">
          <a:xfrm>
            <a:off x="5076825" y="6308725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solidFill>
                  <a:srgbClr val="0000FF"/>
                </a:solidFill>
                <a:latin typeface="Arial" charset="0"/>
              </a:rPr>
              <a:t>velocity</a:t>
            </a:r>
            <a:endParaRPr lang="en-US" sz="18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7111" name="Text Box 9"/>
          <p:cNvSpPr txBox="1">
            <a:spLocks noChangeArrowheads="1"/>
          </p:cNvSpPr>
          <p:nvPr/>
        </p:nvSpPr>
        <p:spPr bwMode="auto">
          <a:xfrm>
            <a:off x="1187450" y="1916113"/>
            <a:ext cx="67691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>
                <a:latin typeface="Arial" charset="0"/>
              </a:rPr>
              <a:t>As you can see the velocity has </a:t>
            </a:r>
            <a:r>
              <a:rPr lang="en-GB" sz="2800">
                <a:solidFill>
                  <a:srgbClr val="0000FF"/>
                </a:solidFill>
                <a:latin typeface="Arial" charset="0"/>
              </a:rPr>
              <a:t>changed</a:t>
            </a:r>
            <a:r>
              <a:rPr lang="en-GB" sz="2800">
                <a:latin typeface="Arial" charset="0"/>
              </a:rPr>
              <a:t> as it is now going in another direction.</a:t>
            </a:r>
            <a:endParaRPr lang="en-US" sz="2800">
              <a:latin typeface="Arial" charset="0"/>
            </a:endParaRPr>
          </a:p>
        </p:txBody>
      </p:sp>
      <p:sp>
        <p:nvSpPr>
          <p:cNvPr id="47112" name="Line 10"/>
          <p:cNvSpPr>
            <a:spLocks noChangeShapeType="1"/>
          </p:cNvSpPr>
          <p:nvPr/>
        </p:nvSpPr>
        <p:spPr bwMode="auto">
          <a:xfrm flipH="1">
            <a:off x="4427538" y="6024563"/>
            <a:ext cx="1008062" cy="83343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Freeform 11"/>
          <p:cNvSpPr>
            <a:spLocks/>
          </p:cNvSpPr>
          <p:nvPr/>
        </p:nvSpPr>
        <p:spPr bwMode="auto">
          <a:xfrm>
            <a:off x="1887538" y="4411663"/>
            <a:ext cx="304800" cy="261937"/>
          </a:xfrm>
          <a:custGeom>
            <a:avLst/>
            <a:gdLst>
              <a:gd name="T0" fmla="*/ 0 w 192"/>
              <a:gd name="T1" fmla="*/ 2147483647 h 165"/>
              <a:gd name="T2" fmla="*/ 2147483647 w 192"/>
              <a:gd name="T3" fmla="*/ 0 h 165"/>
              <a:gd name="T4" fmla="*/ 2147483647 w 192"/>
              <a:gd name="T5" fmla="*/ 2147483647 h 165"/>
              <a:gd name="T6" fmla="*/ 0 60000 65536"/>
              <a:gd name="T7" fmla="*/ 0 60000 65536"/>
              <a:gd name="T8" fmla="*/ 0 60000 65536"/>
              <a:gd name="T9" fmla="*/ 0 w 192"/>
              <a:gd name="T10" fmla="*/ 0 h 165"/>
              <a:gd name="T11" fmla="*/ 192 w 192"/>
              <a:gd name="T12" fmla="*/ 165 h 1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165">
                <a:moveTo>
                  <a:pt x="0" y="138"/>
                </a:moveTo>
                <a:cubicBezTo>
                  <a:pt x="46" y="92"/>
                  <a:pt x="137" y="0"/>
                  <a:pt x="137" y="0"/>
                </a:cubicBezTo>
                <a:lnTo>
                  <a:pt x="192" y="165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4" name="Freeform 12"/>
          <p:cNvSpPr>
            <a:spLocks/>
          </p:cNvSpPr>
          <p:nvPr/>
        </p:nvSpPr>
        <p:spPr bwMode="auto">
          <a:xfrm>
            <a:off x="4775200" y="2989263"/>
            <a:ext cx="231775" cy="290512"/>
          </a:xfrm>
          <a:custGeom>
            <a:avLst/>
            <a:gdLst>
              <a:gd name="T0" fmla="*/ 2147483647 w 146"/>
              <a:gd name="T1" fmla="*/ 0 h 183"/>
              <a:gd name="T2" fmla="*/ 2147483647 w 146"/>
              <a:gd name="T3" fmla="*/ 2147483647 h 183"/>
              <a:gd name="T4" fmla="*/ 0 w 146"/>
              <a:gd name="T5" fmla="*/ 2147483647 h 183"/>
              <a:gd name="T6" fmla="*/ 0 60000 65536"/>
              <a:gd name="T7" fmla="*/ 0 60000 65536"/>
              <a:gd name="T8" fmla="*/ 0 60000 65536"/>
              <a:gd name="T9" fmla="*/ 0 w 146"/>
              <a:gd name="T10" fmla="*/ 0 h 183"/>
              <a:gd name="T11" fmla="*/ 146 w 146"/>
              <a:gd name="T12" fmla="*/ 183 h 1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" h="183">
                <a:moveTo>
                  <a:pt x="91" y="0"/>
                </a:moveTo>
                <a:lnTo>
                  <a:pt x="146" y="183"/>
                </a:lnTo>
                <a:lnTo>
                  <a:pt x="0" y="18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5" name="Freeform 13"/>
          <p:cNvSpPr>
            <a:spLocks/>
          </p:cNvSpPr>
          <p:nvPr/>
        </p:nvSpPr>
        <p:spPr bwMode="auto">
          <a:xfrm>
            <a:off x="4310063" y="6372225"/>
            <a:ext cx="261937" cy="260350"/>
          </a:xfrm>
          <a:custGeom>
            <a:avLst/>
            <a:gdLst>
              <a:gd name="T0" fmla="*/ 2147483647 w 165"/>
              <a:gd name="T1" fmla="*/ 0 h 164"/>
              <a:gd name="T2" fmla="*/ 0 w 165"/>
              <a:gd name="T3" fmla="*/ 2147483647 h 164"/>
              <a:gd name="T4" fmla="*/ 2147483647 w 165"/>
              <a:gd name="T5" fmla="*/ 2147483647 h 164"/>
              <a:gd name="T6" fmla="*/ 0 60000 65536"/>
              <a:gd name="T7" fmla="*/ 0 60000 65536"/>
              <a:gd name="T8" fmla="*/ 0 60000 65536"/>
              <a:gd name="T9" fmla="*/ 0 w 165"/>
              <a:gd name="T10" fmla="*/ 0 h 164"/>
              <a:gd name="T11" fmla="*/ 165 w 165"/>
              <a:gd name="T12" fmla="*/ 164 h 1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5" h="164">
                <a:moveTo>
                  <a:pt x="101" y="0"/>
                </a:moveTo>
                <a:lnTo>
                  <a:pt x="0" y="137"/>
                </a:lnTo>
                <a:lnTo>
                  <a:pt x="165" y="16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An interesting example</a:t>
            </a:r>
            <a:endParaRPr lang="en-US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981200"/>
            <a:ext cx="742315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smtClean="0"/>
              <a:t>	</a:t>
            </a:r>
            <a:endParaRPr lang="en-US" sz="280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51050" y="2924175"/>
            <a:ext cx="3787775" cy="3698875"/>
            <a:chOff x="701" y="1379"/>
            <a:chExt cx="2887" cy="2748"/>
          </a:xfrm>
        </p:grpSpPr>
        <p:pic>
          <p:nvPicPr>
            <p:cNvPr id="48137" name="Picture 5" descr="earth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8" y="1484"/>
              <a:ext cx="2696" cy="2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8" name="Oval 6"/>
            <p:cNvSpPr>
              <a:spLocks noChangeArrowheads="1"/>
            </p:cNvSpPr>
            <p:nvPr/>
          </p:nvSpPr>
          <p:spPr bwMode="auto">
            <a:xfrm>
              <a:off x="701" y="1379"/>
              <a:ext cx="2887" cy="27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8133" name="Picture 7" descr="acid do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53038" y="5673725"/>
            <a:ext cx="473075" cy="342900"/>
          </a:xfrm>
          <a:noFill/>
        </p:spPr>
      </p:pic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5076825" y="6308725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solidFill>
                  <a:srgbClr val="0000FF"/>
                </a:solidFill>
                <a:latin typeface="Arial" charset="0"/>
              </a:rPr>
              <a:t>velocity</a:t>
            </a:r>
            <a:endParaRPr lang="en-US" sz="18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8135" name="Text Box 9"/>
          <p:cNvSpPr txBox="1">
            <a:spLocks noChangeArrowheads="1"/>
          </p:cNvSpPr>
          <p:nvPr/>
        </p:nvSpPr>
        <p:spPr bwMode="auto">
          <a:xfrm>
            <a:off x="1187450" y="1916113"/>
            <a:ext cx="67691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>
                <a:latin typeface="Arial" charset="0"/>
              </a:rPr>
              <a:t>We have </a:t>
            </a:r>
            <a:r>
              <a:rPr lang="en-GB" sz="2800">
                <a:solidFill>
                  <a:srgbClr val="FF3300"/>
                </a:solidFill>
                <a:latin typeface="Arial" charset="0"/>
              </a:rPr>
              <a:t>constant speed</a:t>
            </a:r>
            <a:r>
              <a:rPr lang="en-GB" sz="2800">
                <a:latin typeface="Arial" charset="0"/>
              </a:rPr>
              <a:t> but </a:t>
            </a:r>
            <a:r>
              <a:rPr lang="en-GB" sz="2800">
                <a:solidFill>
                  <a:srgbClr val="0000FF"/>
                </a:solidFill>
                <a:latin typeface="Arial" charset="0"/>
              </a:rPr>
              <a:t>changing velocity</a:t>
            </a:r>
            <a:r>
              <a:rPr lang="en-GB" sz="2800">
                <a:latin typeface="Arial" charset="0"/>
              </a:rPr>
              <a:t>.</a:t>
            </a:r>
            <a:endParaRPr lang="en-US" sz="2800">
              <a:latin typeface="Arial" charset="0"/>
            </a:endParaRPr>
          </a:p>
        </p:txBody>
      </p:sp>
      <p:sp>
        <p:nvSpPr>
          <p:cNvPr id="48136" name="Line 10"/>
          <p:cNvSpPr>
            <a:spLocks noChangeShapeType="1"/>
          </p:cNvSpPr>
          <p:nvPr/>
        </p:nvSpPr>
        <p:spPr bwMode="auto">
          <a:xfrm flipH="1">
            <a:off x="4427538" y="6024563"/>
            <a:ext cx="1008062" cy="83343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An interesting example</a:t>
            </a:r>
            <a:endParaRPr lang="en-US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981200"/>
            <a:ext cx="742315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smtClean="0"/>
              <a:t>	</a:t>
            </a:r>
            <a:endParaRPr lang="en-US" sz="280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51050" y="2924175"/>
            <a:ext cx="3787775" cy="3698875"/>
            <a:chOff x="701" y="1379"/>
            <a:chExt cx="2887" cy="2748"/>
          </a:xfrm>
        </p:grpSpPr>
        <p:pic>
          <p:nvPicPr>
            <p:cNvPr id="49162" name="Picture 5" descr="earth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8" y="1484"/>
              <a:ext cx="2696" cy="2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63" name="Oval 6"/>
            <p:cNvSpPr>
              <a:spLocks noChangeArrowheads="1"/>
            </p:cNvSpPr>
            <p:nvPr/>
          </p:nvSpPr>
          <p:spPr bwMode="auto">
            <a:xfrm>
              <a:off x="701" y="1379"/>
              <a:ext cx="2887" cy="27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9157" name="Picture 7" descr="acid do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53038" y="5673725"/>
            <a:ext cx="473075" cy="342900"/>
          </a:xfrm>
          <a:noFill/>
        </p:spPr>
      </p:pic>
      <p:sp>
        <p:nvSpPr>
          <p:cNvPr id="49158" name="Text Box 8"/>
          <p:cNvSpPr txBox="1">
            <a:spLocks noChangeArrowheads="1"/>
          </p:cNvSpPr>
          <p:nvPr/>
        </p:nvSpPr>
        <p:spPr bwMode="auto">
          <a:xfrm>
            <a:off x="5076825" y="6308725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solidFill>
                  <a:srgbClr val="0000FF"/>
                </a:solidFill>
                <a:latin typeface="Arial" charset="0"/>
              </a:rPr>
              <a:t>velocity</a:t>
            </a:r>
            <a:endParaRPr lang="en-US" sz="18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9159" name="Text Box 9"/>
          <p:cNvSpPr txBox="1">
            <a:spLocks noChangeArrowheads="1"/>
          </p:cNvSpPr>
          <p:nvPr/>
        </p:nvSpPr>
        <p:spPr bwMode="auto">
          <a:xfrm>
            <a:off x="1187450" y="1916113"/>
            <a:ext cx="67691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>
                <a:latin typeface="Arial" charset="0"/>
              </a:rPr>
              <a:t>We have </a:t>
            </a:r>
            <a:r>
              <a:rPr lang="en-GB" sz="2800">
                <a:solidFill>
                  <a:srgbClr val="FF3300"/>
                </a:solidFill>
                <a:latin typeface="Arial" charset="0"/>
              </a:rPr>
              <a:t>constant speed</a:t>
            </a:r>
            <a:r>
              <a:rPr lang="en-GB" sz="2800">
                <a:latin typeface="Arial" charset="0"/>
              </a:rPr>
              <a:t> but </a:t>
            </a:r>
            <a:r>
              <a:rPr lang="en-GB" sz="2800">
                <a:solidFill>
                  <a:srgbClr val="0000FF"/>
                </a:solidFill>
                <a:latin typeface="Arial" charset="0"/>
              </a:rPr>
              <a:t>changing velocity</a:t>
            </a:r>
            <a:r>
              <a:rPr lang="en-GB" sz="2800">
                <a:latin typeface="Arial" charset="0"/>
              </a:rPr>
              <a:t>.</a:t>
            </a:r>
            <a:endParaRPr lang="en-US" sz="2800">
              <a:latin typeface="Arial" charset="0"/>
            </a:endParaRPr>
          </a:p>
        </p:txBody>
      </p:sp>
      <p:sp>
        <p:nvSpPr>
          <p:cNvPr id="49160" name="Line 10"/>
          <p:cNvSpPr>
            <a:spLocks noChangeShapeType="1"/>
          </p:cNvSpPr>
          <p:nvPr/>
        </p:nvSpPr>
        <p:spPr bwMode="auto">
          <a:xfrm flipH="1">
            <a:off x="4427538" y="6024563"/>
            <a:ext cx="1008062" cy="83343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61" name="Text Box 11"/>
          <p:cNvSpPr txBox="1">
            <a:spLocks noChangeArrowheads="1"/>
          </p:cNvSpPr>
          <p:nvPr/>
        </p:nvSpPr>
        <p:spPr bwMode="auto">
          <a:xfrm>
            <a:off x="6227763" y="3357563"/>
            <a:ext cx="25209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latin typeface="Arial" charset="0"/>
              </a:rPr>
              <a:t>Of course a changing velocity means it must be </a:t>
            </a:r>
            <a:r>
              <a:rPr lang="en-GB" sz="1800">
                <a:solidFill>
                  <a:srgbClr val="FF3300"/>
                </a:solidFill>
                <a:latin typeface="Arial" charset="0"/>
              </a:rPr>
              <a:t>accelerating</a:t>
            </a:r>
            <a:r>
              <a:rPr lang="en-GB" sz="1800">
                <a:latin typeface="Arial" charset="0"/>
              </a:rPr>
              <a:t>! </a:t>
            </a:r>
            <a:endParaRPr lang="en-U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Acceleration/time graphs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Usually in 1 dimension (+ = up and - = down)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-495299" y="4838700"/>
            <a:ext cx="32766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143000" y="4876800"/>
            <a:ext cx="68580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2" name="TextBox 10"/>
          <p:cNvSpPr txBox="1">
            <a:spLocks noChangeArrowheads="1"/>
          </p:cNvSpPr>
          <p:nvPr/>
        </p:nvSpPr>
        <p:spPr bwMode="auto">
          <a:xfrm>
            <a:off x="0" y="3581400"/>
            <a:ext cx="1143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accel/m.s</a:t>
            </a:r>
            <a:r>
              <a:rPr lang="en-US" sz="1200" baseline="30000"/>
              <a:t>-2</a:t>
            </a:r>
          </a:p>
        </p:txBody>
      </p:sp>
      <p:sp>
        <p:nvSpPr>
          <p:cNvPr id="50183" name="TextBox 11"/>
          <p:cNvSpPr txBox="1">
            <a:spLocks noChangeArrowheads="1"/>
          </p:cNvSpPr>
          <p:nvPr/>
        </p:nvSpPr>
        <p:spPr bwMode="auto">
          <a:xfrm>
            <a:off x="6781800" y="5029200"/>
            <a:ext cx="1219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Time/s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143000" y="5943600"/>
            <a:ext cx="7010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Projectiles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Usually in 1 dimension (+ = up and - = down)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-495299" y="4838700"/>
            <a:ext cx="32766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143000" y="4876800"/>
            <a:ext cx="68580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2" name="TextBox 10"/>
          <p:cNvSpPr txBox="1">
            <a:spLocks noChangeArrowheads="1"/>
          </p:cNvSpPr>
          <p:nvPr/>
        </p:nvSpPr>
        <p:spPr bwMode="auto">
          <a:xfrm>
            <a:off x="0" y="3581400"/>
            <a:ext cx="1143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accel/m.s</a:t>
            </a:r>
            <a:r>
              <a:rPr lang="en-US" sz="1200" baseline="30000"/>
              <a:t>-2</a:t>
            </a:r>
          </a:p>
        </p:txBody>
      </p:sp>
      <p:sp>
        <p:nvSpPr>
          <p:cNvPr id="50183" name="TextBox 11"/>
          <p:cNvSpPr txBox="1">
            <a:spLocks noChangeArrowheads="1"/>
          </p:cNvSpPr>
          <p:nvPr/>
        </p:nvSpPr>
        <p:spPr bwMode="auto">
          <a:xfrm>
            <a:off x="6781800" y="5029200"/>
            <a:ext cx="1219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Time/s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143000" y="5943600"/>
            <a:ext cx="7010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5" name="TextBox 15"/>
          <p:cNvSpPr txBox="1">
            <a:spLocks noChangeArrowheads="1"/>
          </p:cNvSpPr>
          <p:nvPr/>
        </p:nvSpPr>
        <p:spPr bwMode="auto">
          <a:xfrm>
            <a:off x="4114800" y="2895600"/>
            <a:ext cx="4191000" cy="8302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Acceleration = constant = -9.81 m.s</a:t>
            </a:r>
            <a:r>
              <a:rPr lang="en-US" baseline="30000"/>
              <a:t>-2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>
                <a:solidFill>
                  <a:srgbClr val="FF0000"/>
                </a:solidFill>
              </a:rPr>
              <a:t>Note!</a:t>
            </a:r>
            <a:endParaRPr lang="en-GB" smtClean="0">
              <a:solidFill>
                <a:srgbClr val="FF0000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pl-PL" smtClean="0"/>
              <a:t>				The area under an 					acceleration/time graph gives 			the change in velocity</a:t>
            </a:r>
            <a:endParaRPr lang="en-GB" smtClean="0"/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>
                <a:solidFill>
                  <a:srgbClr val="0000FF"/>
                </a:solidFill>
              </a:rPr>
              <a:t>acceleration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 flipV="1">
            <a:off x="685800" y="3505200"/>
            <a:ext cx="2667000" cy="2590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9" name="Line 8"/>
          <p:cNvSpPr>
            <a:spLocks noChangeShapeType="1"/>
          </p:cNvSpPr>
          <p:nvPr/>
        </p:nvSpPr>
        <p:spPr bwMode="auto">
          <a:xfrm flipV="1">
            <a:off x="3352800" y="3505200"/>
            <a:ext cx="0" cy="2590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400" dirty="0" smtClean="0">
                <a:solidFill>
                  <a:schemeClr val="tx1"/>
                </a:solidFill>
              </a:rPr>
              <a:t>Be careful! Constant speed</a:t>
            </a:r>
            <a:endParaRPr lang="en-GB" sz="5400" dirty="0" smtClean="0">
              <a:solidFill>
                <a:schemeClr val="tx1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5800" y="3810000"/>
            <a:ext cx="3124200" cy="2819400"/>
            <a:chOff x="432" y="2400"/>
            <a:chExt cx="1968" cy="1776"/>
          </a:xfrm>
        </p:grpSpPr>
        <p:sp>
          <p:nvSpPr>
            <p:cNvPr id="40974" name="Line 4"/>
            <p:cNvSpPr>
              <a:spLocks noChangeShapeType="1"/>
            </p:cNvSpPr>
            <p:nvPr/>
          </p:nvSpPr>
          <p:spPr bwMode="auto">
            <a:xfrm flipV="1">
              <a:off x="432" y="2544"/>
              <a:ext cx="0" cy="12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75" name="Line 5"/>
            <p:cNvSpPr>
              <a:spLocks noChangeShapeType="1"/>
            </p:cNvSpPr>
            <p:nvPr/>
          </p:nvSpPr>
          <p:spPr bwMode="auto">
            <a:xfrm flipV="1">
              <a:off x="432" y="3840"/>
              <a:ext cx="196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76" name="Text Box 6"/>
            <p:cNvSpPr txBox="1">
              <a:spLocks noChangeArrowheads="1"/>
            </p:cNvSpPr>
            <p:nvPr/>
          </p:nvSpPr>
          <p:spPr bwMode="auto">
            <a:xfrm>
              <a:off x="480" y="2400"/>
              <a:ext cx="9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distance</a:t>
              </a:r>
              <a:endParaRPr lang="en-GB"/>
            </a:p>
          </p:txBody>
        </p:sp>
        <p:sp>
          <p:nvSpPr>
            <p:cNvPr id="40977" name="Text Box 7"/>
            <p:cNvSpPr txBox="1">
              <a:spLocks noChangeArrowheads="1"/>
            </p:cNvSpPr>
            <p:nvPr/>
          </p:nvSpPr>
          <p:spPr bwMode="auto">
            <a:xfrm>
              <a:off x="1440" y="3888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time</a:t>
              </a:r>
              <a:endParaRPr lang="en-GB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953000" y="2133600"/>
            <a:ext cx="3124200" cy="2819400"/>
            <a:chOff x="432" y="2400"/>
            <a:chExt cx="1968" cy="1776"/>
          </a:xfrm>
        </p:grpSpPr>
        <p:sp>
          <p:nvSpPr>
            <p:cNvPr id="40970" name="Line 9"/>
            <p:cNvSpPr>
              <a:spLocks noChangeShapeType="1"/>
            </p:cNvSpPr>
            <p:nvPr/>
          </p:nvSpPr>
          <p:spPr bwMode="auto">
            <a:xfrm flipV="1">
              <a:off x="432" y="2544"/>
              <a:ext cx="0" cy="12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71" name="Line 10"/>
            <p:cNvSpPr>
              <a:spLocks noChangeShapeType="1"/>
            </p:cNvSpPr>
            <p:nvPr/>
          </p:nvSpPr>
          <p:spPr bwMode="auto">
            <a:xfrm flipV="1">
              <a:off x="432" y="3840"/>
              <a:ext cx="196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72" name="Text Box 11"/>
            <p:cNvSpPr txBox="1">
              <a:spLocks noChangeArrowheads="1"/>
            </p:cNvSpPr>
            <p:nvPr/>
          </p:nvSpPr>
          <p:spPr bwMode="auto">
            <a:xfrm>
              <a:off x="480" y="2400"/>
              <a:ext cx="9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FF"/>
                  </a:solidFill>
                </a:rPr>
                <a:t>speed</a:t>
              </a:r>
              <a:endParaRPr lang="en-GB">
                <a:solidFill>
                  <a:srgbClr val="0000FF"/>
                </a:solidFill>
              </a:endParaRPr>
            </a:p>
          </p:txBody>
        </p:sp>
        <p:sp>
          <p:nvSpPr>
            <p:cNvPr id="40973" name="Text Box 12"/>
            <p:cNvSpPr txBox="1">
              <a:spLocks noChangeArrowheads="1"/>
            </p:cNvSpPr>
            <p:nvPr/>
          </p:nvSpPr>
          <p:spPr bwMode="auto">
            <a:xfrm>
              <a:off x="1440" y="3888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time</a:t>
              </a:r>
              <a:endParaRPr lang="en-GB"/>
            </a:p>
          </p:txBody>
        </p:sp>
      </p:grpSp>
      <p:sp>
        <p:nvSpPr>
          <p:cNvPr id="40965" name="Line 13"/>
          <p:cNvSpPr>
            <a:spLocks noChangeShapeType="1"/>
          </p:cNvSpPr>
          <p:nvPr/>
        </p:nvSpPr>
        <p:spPr bwMode="auto">
          <a:xfrm flipV="1">
            <a:off x="685800" y="4267200"/>
            <a:ext cx="2971800" cy="1752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6" name="Line 14"/>
          <p:cNvSpPr>
            <a:spLocks noChangeShapeType="1"/>
          </p:cNvSpPr>
          <p:nvPr/>
        </p:nvSpPr>
        <p:spPr bwMode="auto">
          <a:xfrm>
            <a:off x="4953000" y="3352800"/>
            <a:ext cx="2895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7" name="Text Box 15"/>
          <p:cNvSpPr txBox="1">
            <a:spLocks noChangeArrowheads="1"/>
          </p:cNvSpPr>
          <p:nvPr/>
        </p:nvSpPr>
        <p:spPr bwMode="auto">
          <a:xfrm>
            <a:off x="5105400" y="5410200"/>
            <a:ext cx="3124200" cy="8318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Area = distance travelled</a:t>
            </a:r>
          </a:p>
        </p:txBody>
      </p:sp>
      <p:sp>
        <p:nvSpPr>
          <p:cNvPr id="40968" name="Line 16"/>
          <p:cNvSpPr>
            <a:spLocks noChangeShapeType="1"/>
          </p:cNvSpPr>
          <p:nvPr/>
        </p:nvSpPr>
        <p:spPr bwMode="auto">
          <a:xfrm flipH="1" flipV="1">
            <a:off x="6019800" y="3962400"/>
            <a:ext cx="762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69" name="Text Box 18"/>
          <p:cNvSpPr txBox="1">
            <a:spLocks noChangeArrowheads="1"/>
          </p:cNvSpPr>
          <p:nvPr/>
        </p:nvSpPr>
        <p:spPr bwMode="auto">
          <a:xfrm>
            <a:off x="2590800" y="4953000"/>
            <a:ext cx="1905000" cy="3698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Gradient =</a:t>
            </a:r>
            <a:r>
              <a:rPr lang="pl-PL" sz="1800"/>
              <a:t> speed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400" dirty="0" smtClean="0">
                <a:solidFill>
                  <a:schemeClr val="tx1"/>
                </a:solidFill>
              </a:rPr>
              <a:t>Be careful! Constant acceleration</a:t>
            </a:r>
            <a:endParaRPr lang="en-GB" sz="5400" dirty="0" smtClean="0">
              <a:solidFill>
                <a:schemeClr val="tx1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5800" y="3810000"/>
            <a:ext cx="3124200" cy="2819400"/>
            <a:chOff x="432" y="2400"/>
            <a:chExt cx="1968" cy="1776"/>
          </a:xfrm>
        </p:grpSpPr>
        <p:sp>
          <p:nvSpPr>
            <p:cNvPr id="41998" name="Line 4"/>
            <p:cNvSpPr>
              <a:spLocks noChangeShapeType="1"/>
            </p:cNvSpPr>
            <p:nvPr/>
          </p:nvSpPr>
          <p:spPr bwMode="auto">
            <a:xfrm flipV="1">
              <a:off x="432" y="2544"/>
              <a:ext cx="0" cy="12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9" name="Line 5"/>
            <p:cNvSpPr>
              <a:spLocks noChangeShapeType="1"/>
            </p:cNvSpPr>
            <p:nvPr/>
          </p:nvSpPr>
          <p:spPr bwMode="auto">
            <a:xfrm flipV="1">
              <a:off x="432" y="3840"/>
              <a:ext cx="196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0" name="Text Box 6"/>
            <p:cNvSpPr txBox="1">
              <a:spLocks noChangeArrowheads="1"/>
            </p:cNvSpPr>
            <p:nvPr/>
          </p:nvSpPr>
          <p:spPr bwMode="auto">
            <a:xfrm>
              <a:off x="480" y="2400"/>
              <a:ext cx="9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distance</a:t>
              </a:r>
              <a:endParaRPr lang="en-GB"/>
            </a:p>
          </p:txBody>
        </p:sp>
        <p:sp>
          <p:nvSpPr>
            <p:cNvPr id="42001" name="Text Box 7"/>
            <p:cNvSpPr txBox="1">
              <a:spLocks noChangeArrowheads="1"/>
            </p:cNvSpPr>
            <p:nvPr/>
          </p:nvSpPr>
          <p:spPr bwMode="auto">
            <a:xfrm>
              <a:off x="1440" y="3888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time</a:t>
              </a:r>
              <a:endParaRPr lang="en-GB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953000" y="2133600"/>
            <a:ext cx="3124200" cy="2819400"/>
            <a:chOff x="432" y="2400"/>
            <a:chExt cx="1968" cy="1776"/>
          </a:xfrm>
        </p:grpSpPr>
        <p:sp>
          <p:nvSpPr>
            <p:cNvPr id="41994" name="Line 9"/>
            <p:cNvSpPr>
              <a:spLocks noChangeShapeType="1"/>
            </p:cNvSpPr>
            <p:nvPr/>
          </p:nvSpPr>
          <p:spPr bwMode="auto">
            <a:xfrm flipV="1">
              <a:off x="432" y="2544"/>
              <a:ext cx="0" cy="12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5" name="Line 10"/>
            <p:cNvSpPr>
              <a:spLocks noChangeShapeType="1"/>
            </p:cNvSpPr>
            <p:nvPr/>
          </p:nvSpPr>
          <p:spPr bwMode="auto">
            <a:xfrm flipV="1">
              <a:off x="432" y="3840"/>
              <a:ext cx="196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6" name="Text Box 11"/>
            <p:cNvSpPr txBox="1">
              <a:spLocks noChangeArrowheads="1"/>
            </p:cNvSpPr>
            <p:nvPr/>
          </p:nvSpPr>
          <p:spPr bwMode="auto">
            <a:xfrm>
              <a:off x="480" y="2400"/>
              <a:ext cx="9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FF"/>
                  </a:solidFill>
                </a:rPr>
                <a:t>speed</a:t>
              </a:r>
              <a:endParaRPr lang="en-GB">
                <a:solidFill>
                  <a:srgbClr val="0000FF"/>
                </a:solidFill>
              </a:endParaRPr>
            </a:p>
          </p:txBody>
        </p:sp>
        <p:sp>
          <p:nvSpPr>
            <p:cNvPr id="41997" name="Text Box 12"/>
            <p:cNvSpPr txBox="1">
              <a:spLocks noChangeArrowheads="1"/>
            </p:cNvSpPr>
            <p:nvPr/>
          </p:nvSpPr>
          <p:spPr bwMode="auto">
            <a:xfrm>
              <a:off x="1440" y="3888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time</a:t>
              </a:r>
              <a:endParaRPr lang="en-GB"/>
            </a:p>
          </p:txBody>
        </p:sp>
      </p:grpSp>
      <p:sp>
        <p:nvSpPr>
          <p:cNvPr id="41989" name="Line 14"/>
          <p:cNvSpPr>
            <a:spLocks noChangeShapeType="1"/>
          </p:cNvSpPr>
          <p:nvPr/>
        </p:nvSpPr>
        <p:spPr bwMode="auto">
          <a:xfrm flipV="1">
            <a:off x="4953000" y="2133600"/>
            <a:ext cx="2971800" cy="2286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0" name="Freeform 15"/>
          <p:cNvSpPr>
            <a:spLocks/>
          </p:cNvSpPr>
          <p:nvPr/>
        </p:nvSpPr>
        <p:spPr bwMode="auto">
          <a:xfrm>
            <a:off x="685800" y="3733800"/>
            <a:ext cx="2667000" cy="2362200"/>
          </a:xfrm>
          <a:custGeom>
            <a:avLst/>
            <a:gdLst>
              <a:gd name="T0" fmla="*/ 0 w 1680"/>
              <a:gd name="T1" fmla="*/ 2147483647 h 1488"/>
              <a:gd name="T2" fmla="*/ 2147483647 w 1680"/>
              <a:gd name="T3" fmla="*/ 2147483647 h 1488"/>
              <a:gd name="T4" fmla="*/ 2147483647 w 1680"/>
              <a:gd name="T5" fmla="*/ 2147483647 h 1488"/>
              <a:gd name="T6" fmla="*/ 2147483647 w 1680"/>
              <a:gd name="T7" fmla="*/ 0 h 1488"/>
              <a:gd name="T8" fmla="*/ 0 60000 65536"/>
              <a:gd name="T9" fmla="*/ 0 60000 65536"/>
              <a:gd name="T10" fmla="*/ 0 60000 65536"/>
              <a:gd name="T11" fmla="*/ 0 60000 65536"/>
              <a:gd name="T12" fmla="*/ 0 w 1680"/>
              <a:gd name="T13" fmla="*/ 0 h 1488"/>
              <a:gd name="T14" fmla="*/ 1680 w 1680"/>
              <a:gd name="T15" fmla="*/ 1488 h 14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80" h="1488">
                <a:moveTo>
                  <a:pt x="0" y="1488"/>
                </a:moveTo>
                <a:cubicBezTo>
                  <a:pt x="236" y="1476"/>
                  <a:pt x="472" y="1464"/>
                  <a:pt x="672" y="1392"/>
                </a:cubicBezTo>
                <a:cubicBezTo>
                  <a:pt x="872" y="1320"/>
                  <a:pt x="1032" y="1288"/>
                  <a:pt x="1200" y="1056"/>
                </a:cubicBezTo>
                <a:cubicBezTo>
                  <a:pt x="1368" y="824"/>
                  <a:pt x="1524" y="412"/>
                  <a:pt x="1680" y="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1" name="Text Box 16"/>
          <p:cNvSpPr txBox="1">
            <a:spLocks noChangeArrowheads="1"/>
          </p:cNvSpPr>
          <p:nvPr/>
        </p:nvSpPr>
        <p:spPr bwMode="auto">
          <a:xfrm>
            <a:off x="5105400" y="5410200"/>
            <a:ext cx="3124200" cy="8318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Area = distance travelled</a:t>
            </a:r>
          </a:p>
        </p:txBody>
      </p:sp>
      <p:sp>
        <p:nvSpPr>
          <p:cNvPr id="41992" name="Line 17"/>
          <p:cNvSpPr>
            <a:spLocks noChangeShapeType="1"/>
          </p:cNvSpPr>
          <p:nvPr/>
        </p:nvSpPr>
        <p:spPr bwMode="auto">
          <a:xfrm flipH="1" flipV="1">
            <a:off x="6019800" y="3962400"/>
            <a:ext cx="762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3" name="Text Box 18"/>
          <p:cNvSpPr txBox="1">
            <a:spLocks noChangeArrowheads="1"/>
          </p:cNvSpPr>
          <p:nvPr/>
        </p:nvSpPr>
        <p:spPr bwMode="auto">
          <a:xfrm>
            <a:off x="7239000" y="2514600"/>
            <a:ext cx="1676400" cy="10636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Gradient = acceleration </a:t>
            </a:r>
          </a:p>
          <a:p>
            <a:pPr>
              <a:spcBef>
                <a:spcPct val="50000"/>
              </a:spcBef>
            </a:pPr>
            <a:r>
              <a:rPr lang="en-US" sz="1800"/>
              <a:t>a = (v-u)/t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Average speed/velocity?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b="1" smtClean="0"/>
              <a:t>Average speed/velocity is </a:t>
            </a:r>
            <a:r>
              <a:rPr lang="en-GB" smtClean="0"/>
              <a:t>change in distance/displacement divided by time taken over a period of time.</a:t>
            </a:r>
            <a:endParaRPr lang="en-US" smtClean="0"/>
          </a:p>
        </p:txBody>
      </p:sp>
      <p:pic>
        <p:nvPicPr>
          <p:cNvPr id="52228" name="Picture 5" descr="SnailFree_450x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657600"/>
            <a:ext cx="4286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Distance/time graph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2252028"/>
              </p:ext>
            </p:extLst>
          </p:nvPr>
        </p:nvGraphicFramePr>
        <p:xfrm>
          <a:off x="304800" y="1981200"/>
          <a:ext cx="8610600" cy="1828800"/>
        </p:xfrm>
        <a:graphic>
          <a:graphicData uri="http://schemas.openxmlformats.org/drawingml/2006/table">
            <a:tbl>
              <a:tblPr/>
              <a:tblGrid>
                <a:gridCol w="730250"/>
                <a:gridCol w="306388"/>
                <a:gridCol w="517525"/>
                <a:gridCol w="582612"/>
                <a:gridCol w="582613"/>
                <a:gridCol w="647700"/>
                <a:gridCol w="646112"/>
                <a:gridCol w="647700"/>
                <a:gridCol w="712788"/>
                <a:gridCol w="647700"/>
                <a:gridCol w="647700"/>
                <a:gridCol w="646112"/>
                <a:gridCol w="647700"/>
                <a:gridCol w="6477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Distance /m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Time 1/s</a:t>
                      </a: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± 0.1 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2.2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3.7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4.1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5.0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5.9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6.9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9.7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10.4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11.7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Time 2/s</a:t>
                      </a: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± 0.1 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1.9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2.6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2.9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3.4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3.8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4.1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5.3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5.9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Time 3/s</a:t>
                      </a: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± 0.1 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2.2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5.3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6.0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6.5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7.5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9.0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9.8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10.2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10.6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703083"/>
              </p:ext>
            </p:extLst>
          </p:nvPr>
        </p:nvGraphicFramePr>
        <p:xfrm>
          <a:off x="533400" y="4038600"/>
          <a:ext cx="8168816" cy="2560320"/>
        </p:xfrm>
        <a:graphic>
          <a:graphicData uri="http://schemas.openxmlformats.org/drawingml/2006/table">
            <a:tbl>
              <a:tblPr/>
              <a:tblGrid>
                <a:gridCol w="523089"/>
                <a:gridCol w="665469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792818"/>
                <a:gridCol w="10668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Distance /m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Time 1/s</a:t>
                      </a: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± 0.1 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12.3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Time 2/s</a:t>
                      </a: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± 0.1 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6.2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Time 3/s</a:t>
                      </a: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± 0.1 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Instantaneous speed/velocity?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b="1" smtClean="0"/>
              <a:t>Instantaneous speed/velocity </a:t>
            </a:r>
            <a:r>
              <a:rPr lang="en-GB" smtClean="0"/>
              <a:t>is the change in distance/displacement divided by time at </a:t>
            </a:r>
            <a:r>
              <a:rPr lang="en-GB" smtClean="0">
                <a:solidFill>
                  <a:srgbClr val="FF0000"/>
                </a:solidFill>
              </a:rPr>
              <a:t>one particular time</a:t>
            </a:r>
            <a:r>
              <a:rPr lang="en-GB" smtClean="0"/>
              <a:t>.</a:t>
            </a:r>
            <a:endParaRPr lang="en-US" smtClean="0"/>
          </a:p>
        </p:txBody>
      </p:sp>
      <p:pic>
        <p:nvPicPr>
          <p:cNvPr id="5" name="Picture 4" descr="slow mo dragster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599" y="3733800"/>
            <a:ext cx="5097407" cy="287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lesson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Equations of motion for uniform acceleration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“Definitions” TEST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You will be having a test of the topic 2 definitions on Monday 29</a:t>
            </a:r>
            <a:r>
              <a:rPr lang="en-GB" baseline="30000" dirty="0" smtClean="0"/>
              <a:t>th</a:t>
            </a:r>
            <a:r>
              <a:rPr lang="en-GB" dirty="0" smtClean="0"/>
              <a:t> September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276600"/>
            <a:ext cx="42418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126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equations of motion</a:t>
            </a:r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</a:t>
            </a:r>
            <a:r>
              <a:rPr lang="en-GB" b="1" smtClean="0"/>
              <a:t>equations of motion</a:t>
            </a:r>
            <a:r>
              <a:rPr lang="en-GB" smtClean="0"/>
              <a:t> can be used when an object </a:t>
            </a:r>
            <a:r>
              <a:rPr lang="pl-PL" smtClean="0"/>
              <a:t>has </a:t>
            </a:r>
            <a:r>
              <a:rPr lang="pl-PL" u="sng" smtClean="0">
                <a:solidFill>
                  <a:srgbClr val="FF0000"/>
                </a:solidFill>
              </a:rPr>
              <a:t>constant acceleration</a:t>
            </a:r>
            <a:r>
              <a:rPr lang="pl-PL" smtClean="0"/>
              <a:t>.</a:t>
            </a:r>
            <a:endParaRPr lang="en-GB" smtClean="0"/>
          </a:p>
          <a:p>
            <a:pPr eaLnBrk="1" hangingPunct="1"/>
            <a:r>
              <a:rPr lang="en-GB" smtClean="0"/>
              <a:t>There are four equations relating five quantities</a:t>
            </a:r>
          </a:p>
          <a:p>
            <a:pPr algn="ctr" eaLnBrk="1" hangingPunct="1">
              <a:buFontTx/>
              <a:buNone/>
            </a:pPr>
            <a:r>
              <a:rPr lang="en-GB" b="1" smtClean="0"/>
              <a:t>u</a:t>
            </a:r>
            <a:r>
              <a:rPr lang="en-GB" smtClean="0"/>
              <a:t> initial velocity, </a:t>
            </a:r>
            <a:r>
              <a:rPr lang="en-GB" b="1" smtClean="0"/>
              <a:t>v</a:t>
            </a:r>
            <a:r>
              <a:rPr lang="en-GB" smtClean="0"/>
              <a:t> final velocity, </a:t>
            </a:r>
          </a:p>
          <a:p>
            <a:pPr algn="ctr" eaLnBrk="1" hangingPunct="1">
              <a:buFontTx/>
              <a:buNone/>
            </a:pPr>
            <a:r>
              <a:rPr lang="en-GB" b="1" smtClean="0"/>
              <a:t>s</a:t>
            </a:r>
            <a:r>
              <a:rPr lang="en-GB" smtClean="0"/>
              <a:t> displacement, </a:t>
            </a:r>
            <a:r>
              <a:rPr lang="en-GB" b="1" smtClean="0"/>
              <a:t>a</a:t>
            </a:r>
            <a:r>
              <a:rPr lang="en-GB" smtClean="0"/>
              <a:t> acceleration,</a:t>
            </a:r>
            <a:r>
              <a:rPr lang="en-GB" b="1" smtClean="0"/>
              <a:t> t</a:t>
            </a:r>
            <a:r>
              <a:rPr lang="en-GB" smtClean="0"/>
              <a:t> time</a:t>
            </a:r>
          </a:p>
          <a:p>
            <a:pPr algn="ctr" eaLnBrk="1" hangingPunct="1">
              <a:buFontTx/>
              <a:buNone/>
            </a:pPr>
            <a:r>
              <a:rPr lang="en-GB" smtClean="0"/>
              <a:t>SUVAT equations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four equations</a:t>
            </a:r>
            <a:endParaRPr lang="en-US" smtClean="0"/>
          </a:p>
        </p:txBody>
      </p:sp>
      <p:graphicFrame>
        <p:nvGraphicFramePr>
          <p:cNvPr id="142339" name="Group 3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8147050" cy="4729164"/>
        </p:xfrm>
        <a:graphic>
          <a:graphicData uri="http://schemas.openxmlformats.org/drawingml/2006/table">
            <a:tbl>
              <a:tblPr/>
              <a:tblGrid>
                <a:gridCol w="438150"/>
                <a:gridCol w="2636838"/>
                <a:gridCol w="5072062"/>
              </a:tblGrid>
              <a:tr h="839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This is a re-arrangement of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0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This says displacement = average velocity x time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7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With zero acceleration, this becomes displacement = velocity x time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6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Useful when you don’t know the time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26" name="Object 2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295400" y="2590800"/>
          <a:ext cx="1700213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9" name="Equation" r:id="rId4" imgW="837836" imgH="393529" progId="Equation.3">
                  <p:embed/>
                </p:oleObj>
              </mc:Choice>
              <mc:Fallback>
                <p:oleObj name="Equation" r:id="rId4" imgW="837836" imgH="393529" progId="Equation.3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590800"/>
                        <a:ext cx="1700213" cy="768350"/>
                      </a:xfrm>
                      <a:prstGeom prst="rect">
                        <a:avLst/>
                      </a:prstGeom>
                      <a:solidFill>
                        <a:srgbClr val="FF00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6"/>
          <p:cNvGraphicFramePr>
            <a:graphicFrameLocks noChangeAspect="1"/>
          </p:cNvGraphicFramePr>
          <p:nvPr/>
        </p:nvGraphicFramePr>
        <p:xfrm>
          <a:off x="1331913" y="1773238"/>
          <a:ext cx="1584325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60" name="Equation" r:id="rId6" imgW="622030" imgH="165028" progId="Equation.3">
                  <p:embed/>
                </p:oleObj>
              </mc:Choice>
              <mc:Fallback>
                <p:oleObj name="Equation" r:id="rId6" imgW="622030" imgH="165028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773238"/>
                        <a:ext cx="1584325" cy="420687"/>
                      </a:xfrm>
                      <a:prstGeom prst="rect">
                        <a:avLst/>
                      </a:prstGeom>
                      <a:solidFill>
                        <a:srgbClr val="3366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27"/>
          <p:cNvGraphicFramePr>
            <a:graphicFrameLocks noChangeAspect="1"/>
          </p:cNvGraphicFramePr>
          <p:nvPr/>
        </p:nvGraphicFramePr>
        <p:xfrm>
          <a:off x="1116013" y="3716338"/>
          <a:ext cx="1944687" cy="94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61" name="Equation" r:id="rId8" imgW="812447" imgH="393529" progId="Equation.3">
                  <p:embed/>
                </p:oleObj>
              </mc:Choice>
              <mc:Fallback>
                <p:oleObj name="Equation" r:id="rId8" imgW="812447" imgH="393529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3716338"/>
                        <a:ext cx="1944687" cy="941387"/>
                      </a:xfrm>
                      <a:prstGeom prst="rect">
                        <a:avLst/>
                      </a:prstGeom>
                      <a:solidFill>
                        <a:srgbClr val="FF9966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28"/>
          <p:cNvGraphicFramePr>
            <a:graphicFrameLocks noChangeAspect="1"/>
          </p:cNvGraphicFramePr>
          <p:nvPr/>
        </p:nvGraphicFramePr>
        <p:xfrm>
          <a:off x="1042988" y="5229225"/>
          <a:ext cx="2376487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62" name="Equation" r:id="rId10" imgW="837836" imgH="203112" progId="Equation.3">
                  <p:embed/>
                </p:oleObj>
              </mc:Choice>
              <mc:Fallback>
                <p:oleObj name="Equation" r:id="rId10" imgW="837836" imgH="203112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5229225"/>
                        <a:ext cx="2376487" cy="576263"/>
                      </a:xfrm>
                      <a:prstGeom prst="rect">
                        <a:avLst/>
                      </a:prstGeom>
                      <a:solidFill>
                        <a:srgbClr val="FF9933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2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638800" y="2057400"/>
          <a:ext cx="54292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63" name="Equation" r:id="rId12" imgW="558558" imgH="393529" progId="Equation.3">
                  <p:embed/>
                </p:oleObj>
              </mc:Choice>
              <mc:Fallback>
                <p:oleObj name="Equation" r:id="rId12" imgW="558558" imgH="393529" progId="Equation.3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057400"/>
                        <a:ext cx="542925" cy="368300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Beware!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All quantities are vectors (except time!). These equations are normally done in one dimension, so a negative result means displacement/velocity/acceleration in the opposite direction.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1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b="1" dirty="0" smtClean="0"/>
              <a:t>	</a:t>
            </a:r>
            <a:r>
              <a:rPr lang="en-US" sz="2400" b="1" dirty="0" err="1" smtClean="0"/>
              <a:t>Mr</a:t>
            </a:r>
            <a:r>
              <a:rPr lang="en-US" sz="2400" b="1" dirty="0" smtClean="0"/>
              <a:t> Blanchard is driving his car, when suddenly the engine stops working! If he is travelling at 10 m.s</a:t>
            </a:r>
            <a:r>
              <a:rPr lang="en-US" sz="2400" b="1" baseline="30000" dirty="0" smtClean="0"/>
              <a:t>-1</a:t>
            </a:r>
            <a:r>
              <a:rPr lang="en-US" sz="2400" b="1" dirty="0" smtClean="0"/>
              <a:t> and his </a:t>
            </a:r>
            <a:r>
              <a:rPr lang="en-US" sz="2400" b="1" dirty="0" err="1" smtClean="0"/>
              <a:t>decceleration</a:t>
            </a:r>
            <a:r>
              <a:rPr lang="en-US" sz="2400" b="1" dirty="0" smtClean="0"/>
              <a:t> is 2 m.s</a:t>
            </a:r>
            <a:r>
              <a:rPr lang="en-US" sz="2400" b="1" baseline="30000" dirty="0" smtClean="0"/>
              <a:t>-2</a:t>
            </a:r>
            <a:r>
              <a:rPr lang="en-US" sz="2400" b="1" dirty="0" smtClean="0"/>
              <a:t> how long will it take for the car to come to rest?</a:t>
            </a:r>
            <a:endParaRPr lang="en-US" sz="2400" dirty="0" smtClean="0"/>
          </a:p>
          <a:p>
            <a:pPr eaLnBrk="1" hangingPunct="1">
              <a:buNone/>
            </a:pPr>
            <a:endParaRPr lang="en-US" dirty="0" smtClean="0"/>
          </a:p>
        </p:txBody>
      </p:sp>
      <p:pic>
        <p:nvPicPr>
          <p:cNvPr id="8196" name="Picture 5" descr="http://news.cnet.com/i/bto/20080112/small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876675"/>
            <a:ext cx="41529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1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b="1" dirty="0" smtClean="0"/>
              <a:t>	</a:t>
            </a:r>
            <a:r>
              <a:rPr lang="en-US" sz="2400" b="1" dirty="0" err="1" smtClean="0"/>
              <a:t>Mr</a:t>
            </a:r>
            <a:r>
              <a:rPr lang="en-US" sz="2400" b="1" dirty="0" smtClean="0"/>
              <a:t> Blanchard is driving his car, when suddenly the engine stops working! If he is travelling at 10 m.s</a:t>
            </a:r>
            <a:r>
              <a:rPr lang="en-US" sz="2400" b="1" baseline="30000" dirty="0" smtClean="0"/>
              <a:t>-1</a:t>
            </a:r>
            <a:r>
              <a:rPr lang="en-US" sz="2400" b="1" dirty="0" smtClean="0"/>
              <a:t> and his </a:t>
            </a:r>
            <a:r>
              <a:rPr lang="en-US" sz="2400" b="1" dirty="0" err="1" smtClean="0"/>
              <a:t>decceleration</a:t>
            </a:r>
            <a:r>
              <a:rPr lang="en-US" sz="2400" b="1" dirty="0" smtClean="0"/>
              <a:t> is 2 m.s</a:t>
            </a:r>
            <a:r>
              <a:rPr lang="en-US" sz="2400" b="1" baseline="30000" dirty="0" smtClean="0"/>
              <a:t>-2</a:t>
            </a:r>
            <a:r>
              <a:rPr lang="en-US" sz="2400" b="1" dirty="0" smtClean="0"/>
              <a:t> how long will it take for the car to come to rest?</a:t>
            </a:r>
          </a:p>
          <a:p>
            <a:pPr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What does the question tell us. Write it out.</a:t>
            </a:r>
            <a:endParaRPr lang="en-US" sz="2400" dirty="0" smtClean="0">
              <a:solidFill>
                <a:srgbClr val="FF0000"/>
              </a:solidFill>
            </a:endParaRPr>
          </a:p>
          <a:p>
            <a:pPr eaLnBrk="1" hangingPunct="1"/>
            <a:endParaRPr lang="en-US" dirty="0" smtClean="0"/>
          </a:p>
        </p:txBody>
      </p:sp>
      <p:pic>
        <p:nvPicPr>
          <p:cNvPr id="9220" name="Picture 5" descr="http://news.cnet.com/i/bto/20080112/small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04800"/>
            <a:ext cx="22098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1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b="1" dirty="0" smtClean="0"/>
              <a:t>	</a:t>
            </a:r>
            <a:r>
              <a:rPr lang="en-US" sz="2400" b="1" dirty="0" err="1" smtClean="0"/>
              <a:t>Mr</a:t>
            </a:r>
            <a:r>
              <a:rPr lang="en-US" sz="2400" b="1" dirty="0" smtClean="0"/>
              <a:t> Blanchard is driving his car, when suddenly the engine stops working! If he is travelling at 10 m.s</a:t>
            </a:r>
            <a:r>
              <a:rPr lang="en-US" sz="2400" b="1" baseline="30000" dirty="0" smtClean="0"/>
              <a:t>-1</a:t>
            </a:r>
            <a:r>
              <a:rPr lang="en-US" sz="2400" b="1" dirty="0" smtClean="0"/>
              <a:t> and his </a:t>
            </a:r>
            <a:r>
              <a:rPr lang="en-US" sz="2400" b="1" dirty="0" err="1" smtClean="0"/>
              <a:t>decceleration</a:t>
            </a:r>
            <a:r>
              <a:rPr lang="en-US" sz="2400" b="1" dirty="0" smtClean="0"/>
              <a:t> is 2 m.s</a:t>
            </a:r>
            <a:r>
              <a:rPr lang="en-US" sz="2400" b="1" baseline="30000" dirty="0" smtClean="0"/>
              <a:t>-2</a:t>
            </a:r>
            <a:r>
              <a:rPr lang="en-US" sz="2400" b="1" dirty="0" smtClean="0"/>
              <a:t> how long will it take for the car to come to rest?</a:t>
            </a:r>
          </a:p>
          <a:p>
            <a:pPr eaLnBrk="1" hangingPunct="1">
              <a:buFontTx/>
              <a:buNone/>
            </a:pPr>
            <a:r>
              <a:rPr lang="en-US" sz="2400" dirty="0" smtClean="0"/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u = 10 m.s</a:t>
            </a:r>
            <a:r>
              <a:rPr lang="en-US" sz="2400" baseline="30000" dirty="0" smtClean="0">
                <a:solidFill>
                  <a:srgbClr val="FF0000"/>
                </a:solidFill>
              </a:rPr>
              <a:t>-1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v = 0 m.s</a:t>
            </a:r>
            <a:r>
              <a:rPr lang="en-US" sz="2400" baseline="30000" dirty="0" smtClean="0">
                <a:solidFill>
                  <a:srgbClr val="FF0000"/>
                </a:solidFill>
              </a:rPr>
              <a:t>-1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a = -2 m.s</a:t>
            </a:r>
            <a:r>
              <a:rPr lang="en-US" sz="2400" baseline="30000" dirty="0" smtClean="0">
                <a:solidFill>
                  <a:srgbClr val="FF0000"/>
                </a:solidFill>
              </a:rPr>
              <a:t>-2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t = ? s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dirty="0" smtClean="0"/>
          </a:p>
        </p:txBody>
      </p:sp>
      <p:pic>
        <p:nvPicPr>
          <p:cNvPr id="10244" name="Picture 5" descr="http://news.cnet.com/i/bto/20080112/small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04800"/>
            <a:ext cx="22098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1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b="1" dirty="0" smtClean="0"/>
              <a:t>	</a:t>
            </a:r>
            <a:r>
              <a:rPr lang="en-US" sz="2400" b="1" dirty="0" err="1" smtClean="0"/>
              <a:t>Mr</a:t>
            </a:r>
            <a:r>
              <a:rPr lang="en-US" sz="2400" b="1" dirty="0" smtClean="0"/>
              <a:t> Blanchard is driving his car, when suddenly the engine stops working! If he is travelling at 10 m.s</a:t>
            </a:r>
            <a:r>
              <a:rPr lang="en-US" sz="2400" b="1" baseline="30000" dirty="0" smtClean="0"/>
              <a:t>-1</a:t>
            </a:r>
            <a:r>
              <a:rPr lang="en-US" sz="2400" b="1" dirty="0" smtClean="0"/>
              <a:t> and his </a:t>
            </a:r>
            <a:r>
              <a:rPr lang="en-US" sz="2400" b="1" dirty="0" err="1" smtClean="0"/>
              <a:t>decceleration</a:t>
            </a:r>
            <a:r>
              <a:rPr lang="en-US" sz="2400" b="1" dirty="0" smtClean="0"/>
              <a:t> is 2 m.s</a:t>
            </a:r>
            <a:r>
              <a:rPr lang="en-US" sz="2400" b="1" baseline="30000" dirty="0" smtClean="0"/>
              <a:t>-2</a:t>
            </a:r>
            <a:r>
              <a:rPr lang="en-US" sz="2400" b="1" dirty="0" smtClean="0"/>
              <a:t> how long will it take for the car to come to rest?</a:t>
            </a:r>
          </a:p>
          <a:p>
            <a:pPr eaLnBrk="1" hangingPunct="1">
              <a:buFontTx/>
              <a:buNone/>
            </a:pPr>
            <a:r>
              <a:rPr lang="en-US" sz="2400" dirty="0" smtClean="0"/>
              <a:t>	u = 10 m.s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v = 0 m.s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 = -2 m.s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 = ? s</a:t>
            </a:r>
          </a:p>
          <a:p>
            <a:pPr eaLnBrk="1" hangingPunct="1"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Choose the equation that has these quantities in</a:t>
            </a:r>
          </a:p>
          <a:p>
            <a:pPr eaLnBrk="1" hangingPunct="1"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v = u + at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dirty="0" smtClean="0"/>
          </a:p>
        </p:txBody>
      </p:sp>
      <p:pic>
        <p:nvPicPr>
          <p:cNvPr id="11268" name="Picture 5" descr="http://news.cnet.com/i/bto/20080112/small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04800"/>
            <a:ext cx="22098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Constant speed?</a:t>
            </a:r>
            <a:endParaRPr lang="en-GB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distance</a:t>
            </a:r>
            <a:endParaRPr lang="en-GB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1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b="1" dirty="0" smtClean="0"/>
              <a:t>	</a:t>
            </a:r>
            <a:r>
              <a:rPr lang="en-US" sz="2400" b="1" dirty="0" err="1" smtClean="0"/>
              <a:t>Mr</a:t>
            </a:r>
            <a:r>
              <a:rPr lang="en-US" sz="2400" b="1" dirty="0" smtClean="0"/>
              <a:t> Blanchard is driving his car, when suddenly the engine stops working! If he is travelling at 10 m.s</a:t>
            </a:r>
            <a:r>
              <a:rPr lang="en-US" sz="2400" b="1" baseline="30000" dirty="0" smtClean="0"/>
              <a:t>-1</a:t>
            </a:r>
            <a:r>
              <a:rPr lang="en-US" sz="2400" b="1" dirty="0" smtClean="0"/>
              <a:t> and his </a:t>
            </a:r>
            <a:r>
              <a:rPr lang="en-US" sz="2400" b="1" dirty="0" err="1" smtClean="0"/>
              <a:t>decceleration</a:t>
            </a:r>
            <a:r>
              <a:rPr lang="en-US" sz="2400" b="1" dirty="0" smtClean="0"/>
              <a:t> is 2 m.s</a:t>
            </a:r>
            <a:r>
              <a:rPr lang="en-US" sz="2400" b="1" baseline="30000" dirty="0" smtClean="0"/>
              <a:t>-2</a:t>
            </a:r>
            <a:r>
              <a:rPr lang="en-US" sz="2400" b="1" dirty="0" smtClean="0"/>
              <a:t> how long will it take for the car to come to rest?</a:t>
            </a:r>
          </a:p>
          <a:p>
            <a:pPr eaLnBrk="1" hangingPunct="1">
              <a:buFontTx/>
              <a:buNone/>
            </a:pPr>
            <a:r>
              <a:rPr lang="en-US" sz="2400" dirty="0" smtClean="0"/>
              <a:t>	u = 10 m.s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v = 0 m.s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a = -2 m.s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 t = ? s</a:t>
            </a:r>
          </a:p>
          <a:p>
            <a:pPr eaLnBrk="1" hangingPunct="1">
              <a:buFontTx/>
              <a:buNone/>
            </a:pPr>
            <a:r>
              <a:rPr lang="en-US" sz="2400" dirty="0" smtClean="0"/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v = u + at</a:t>
            </a:r>
          </a:p>
          <a:p>
            <a:pPr eaLnBrk="1" hangingPunct="1"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	0 = 10 + -2t</a:t>
            </a:r>
          </a:p>
          <a:p>
            <a:pPr eaLnBrk="1" hangingPunct="1"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	2t = 10</a:t>
            </a:r>
          </a:p>
          <a:p>
            <a:pPr eaLnBrk="1" hangingPunct="1"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	</a:t>
            </a:r>
            <a:r>
              <a:rPr lang="en-US" sz="2400" u="sng" dirty="0" smtClean="0">
                <a:solidFill>
                  <a:srgbClr val="FF0000"/>
                </a:solidFill>
              </a:rPr>
              <a:t>t = 5 seconds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dirty="0" smtClean="0"/>
          </a:p>
        </p:txBody>
      </p:sp>
      <p:pic>
        <p:nvPicPr>
          <p:cNvPr id="12292" name="Picture 5" descr="http://news.cnet.com/i/bto/20080112/small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04800"/>
            <a:ext cx="22098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2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400" b="1" dirty="0" smtClean="0"/>
              <a:t>	Sara steps into the road, 30 </a:t>
            </a:r>
            <a:r>
              <a:rPr lang="en-US" sz="2400" b="1" dirty="0" err="1" smtClean="0"/>
              <a:t>metres</a:t>
            </a:r>
            <a:r>
              <a:rPr lang="en-US" sz="2400" b="1" dirty="0" smtClean="0"/>
              <a:t> from where </a:t>
            </a:r>
            <a:r>
              <a:rPr lang="en-US" sz="2400" b="1" dirty="0" err="1" smtClean="0"/>
              <a:t>Mr</a:t>
            </a:r>
            <a:r>
              <a:rPr lang="en-US" sz="2400" b="1" dirty="0" smtClean="0"/>
              <a:t> Blanchard’s engine stops working. </a:t>
            </a:r>
            <a:r>
              <a:rPr lang="en-US" sz="2400" b="1" dirty="0" err="1" smtClean="0"/>
              <a:t>Mr</a:t>
            </a:r>
            <a:r>
              <a:rPr lang="en-US" sz="2400" b="1" dirty="0" smtClean="0"/>
              <a:t> Blanchard does not see Sara. Will the car stop in time to miss hitting Sara?</a:t>
            </a:r>
            <a:endParaRPr lang="en-US" sz="2400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13316" name="Picture 5" descr="http://news.cnet.com/i/bto/20080112/small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04800"/>
            <a:ext cx="22098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2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400" b="1" dirty="0" smtClean="0"/>
              <a:t>	Sara steps into the road, 30 </a:t>
            </a:r>
            <a:r>
              <a:rPr lang="en-US" sz="2400" b="1" dirty="0" err="1" smtClean="0"/>
              <a:t>metres</a:t>
            </a:r>
            <a:r>
              <a:rPr lang="en-US" sz="2400" b="1" dirty="0" smtClean="0"/>
              <a:t> from where </a:t>
            </a:r>
            <a:r>
              <a:rPr lang="en-US" sz="2400" b="1" dirty="0" err="1" smtClean="0"/>
              <a:t>Mr</a:t>
            </a:r>
            <a:r>
              <a:rPr lang="en-US" sz="2400" b="1" dirty="0" smtClean="0"/>
              <a:t> Blanchard’s engine stops working. </a:t>
            </a:r>
            <a:r>
              <a:rPr lang="en-US" sz="2400" b="1" dirty="0" err="1" smtClean="0"/>
              <a:t>Mr</a:t>
            </a:r>
            <a:r>
              <a:rPr lang="en-US" sz="2400" b="1" dirty="0" smtClean="0"/>
              <a:t> Blanchard does not see Sara. Will the car stop in time to miss hitting Sara?</a:t>
            </a:r>
          </a:p>
          <a:p>
            <a:pPr eaLnBrk="1" hangingPunct="1">
              <a:buFontTx/>
              <a:buNone/>
            </a:pPr>
            <a:r>
              <a:rPr lang="en-US" sz="2400" b="1" dirty="0" smtClean="0"/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What does the question tell us. Write it out.</a:t>
            </a:r>
            <a:endParaRPr lang="en-US" sz="2400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sz="2400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14340" name="Picture 5" descr="http://news.cnet.com/i/bto/20080112/small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04800"/>
            <a:ext cx="22098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2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400" b="1" dirty="0" smtClean="0"/>
              <a:t>	</a:t>
            </a:r>
            <a:r>
              <a:rPr lang="en-US" sz="2400" b="1" dirty="0"/>
              <a:t>Sara steps into the road, 30 </a:t>
            </a:r>
            <a:r>
              <a:rPr lang="en-US" sz="2400" b="1" dirty="0" err="1"/>
              <a:t>metres</a:t>
            </a:r>
            <a:r>
              <a:rPr lang="en-US" sz="2400" b="1" dirty="0"/>
              <a:t> from where </a:t>
            </a:r>
            <a:r>
              <a:rPr lang="en-US" sz="2400" b="1" dirty="0" err="1"/>
              <a:t>Mr</a:t>
            </a:r>
            <a:r>
              <a:rPr lang="en-US" sz="2400" b="1" dirty="0"/>
              <a:t> Blanchard’s engine stops working. </a:t>
            </a:r>
            <a:r>
              <a:rPr lang="en-US" sz="2400" b="1" dirty="0" err="1"/>
              <a:t>Mr</a:t>
            </a:r>
            <a:r>
              <a:rPr lang="en-US" sz="2400" b="1" dirty="0"/>
              <a:t> Blanchard does not see Sara. Will the car stop in time to miss hitting Sara?</a:t>
            </a:r>
          </a:p>
          <a:p>
            <a:pPr eaLnBrk="1" hangingPunct="1">
              <a:buFontTx/>
              <a:buNone/>
            </a:pPr>
            <a:r>
              <a:rPr lang="en-US" sz="2400" b="1" dirty="0" smtClean="0"/>
              <a:t>	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u = 10 m.s</a:t>
            </a:r>
            <a:r>
              <a:rPr lang="en-US" sz="2400" baseline="30000" dirty="0" smtClean="0">
                <a:solidFill>
                  <a:srgbClr val="FF0000"/>
                </a:solidFill>
              </a:rPr>
              <a:t>-1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v = 0 m.s</a:t>
            </a:r>
            <a:r>
              <a:rPr lang="en-US" sz="2400" baseline="30000" dirty="0" smtClean="0">
                <a:solidFill>
                  <a:srgbClr val="FF0000"/>
                </a:solidFill>
              </a:rPr>
              <a:t>-1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a = -2 m.s</a:t>
            </a:r>
            <a:r>
              <a:rPr lang="en-US" sz="2400" baseline="30000" dirty="0" smtClean="0">
                <a:solidFill>
                  <a:srgbClr val="FF0000"/>
                </a:solidFill>
              </a:rPr>
              <a:t>-2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t = 5 s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s = ? m</a:t>
            </a:r>
          </a:p>
          <a:p>
            <a:pPr eaLnBrk="1" hangingPunct="1">
              <a:buFontTx/>
              <a:buNone/>
            </a:pPr>
            <a:endParaRPr lang="en-US" sz="2400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15364" name="Picture 5" descr="http://news.cnet.com/i/bto/20080112/small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04800"/>
            <a:ext cx="22098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2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400" b="1" dirty="0" smtClean="0"/>
              <a:t>	</a:t>
            </a:r>
            <a:r>
              <a:rPr lang="en-US" sz="2400" b="1" dirty="0"/>
              <a:t>Sara steps into the road, 30 </a:t>
            </a:r>
            <a:r>
              <a:rPr lang="en-US" sz="2400" b="1" dirty="0" err="1"/>
              <a:t>metres</a:t>
            </a:r>
            <a:r>
              <a:rPr lang="en-US" sz="2400" b="1" dirty="0"/>
              <a:t> from where </a:t>
            </a:r>
            <a:r>
              <a:rPr lang="en-US" sz="2400" b="1" dirty="0" err="1"/>
              <a:t>Mr</a:t>
            </a:r>
            <a:r>
              <a:rPr lang="en-US" sz="2400" b="1" dirty="0"/>
              <a:t> Blanchard’s engine stops working. </a:t>
            </a:r>
            <a:r>
              <a:rPr lang="en-US" sz="2400" b="1" dirty="0" err="1"/>
              <a:t>Mr</a:t>
            </a:r>
            <a:r>
              <a:rPr lang="en-US" sz="2400" b="1" dirty="0"/>
              <a:t> Blanchard does not see Sara. Will the car stop in time to miss hitting Sara?</a:t>
            </a:r>
          </a:p>
          <a:p>
            <a:pPr eaLnBrk="1" hangingPunct="1">
              <a:buFontTx/>
              <a:buNone/>
            </a:pPr>
            <a:r>
              <a:rPr lang="en-US" sz="2400" b="1" dirty="0" smtClean="0"/>
              <a:t>	</a:t>
            </a:r>
            <a:r>
              <a:rPr lang="en-US" sz="2400" dirty="0" smtClean="0"/>
              <a:t> u = 10 m.s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v = 0 m.s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a = -2 m.s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 t = 5 s </a:t>
            </a:r>
            <a:r>
              <a:rPr lang="en-US" sz="2400" dirty="0" err="1" smtClean="0"/>
              <a:t>s</a:t>
            </a:r>
            <a:r>
              <a:rPr lang="en-US" sz="2400" dirty="0" smtClean="0"/>
              <a:t> = ? m</a:t>
            </a:r>
          </a:p>
          <a:p>
            <a:pPr eaLnBrk="1" hangingPunct="1"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Choose the equation that has these quantities in</a:t>
            </a:r>
          </a:p>
          <a:p>
            <a:pPr eaLnBrk="1" hangingPunct="1"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v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= u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+ 2as</a:t>
            </a:r>
          </a:p>
          <a:p>
            <a:pPr eaLnBrk="1" hangingPunct="1">
              <a:buFontTx/>
              <a:buNone/>
            </a:pPr>
            <a:endParaRPr lang="en-US" sz="2400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16388" name="Picture 5" descr="http://news.cnet.com/i/bto/20080112/small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04800"/>
            <a:ext cx="22098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2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400" b="1" dirty="0" smtClean="0"/>
              <a:t>	</a:t>
            </a:r>
            <a:r>
              <a:rPr lang="en-US" sz="2400" b="1" dirty="0"/>
              <a:t>Sara steps into the road, 30 </a:t>
            </a:r>
            <a:r>
              <a:rPr lang="en-US" sz="2400" b="1" dirty="0" err="1"/>
              <a:t>metres</a:t>
            </a:r>
            <a:r>
              <a:rPr lang="en-US" sz="2400" b="1" dirty="0"/>
              <a:t> from where </a:t>
            </a:r>
            <a:r>
              <a:rPr lang="en-US" sz="2400" b="1" dirty="0" err="1"/>
              <a:t>Mr</a:t>
            </a:r>
            <a:r>
              <a:rPr lang="en-US" sz="2400" b="1" dirty="0"/>
              <a:t> Blanchard’s engine stops working. </a:t>
            </a:r>
            <a:r>
              <a:rPr lang="en-US" sz="2400" b="1" dirty="0" err="1"/>
              <a:t>Mr</a:t>
            </a:r>
            <a:r>
              <a:rPr lang="en-US" sz="2400" b="1" dirty="0"/>
              <a:t> Blanchard does not see Sara. Will the car stop in time to miss hitting Sara?</a:t>
            </a:r>
          </a:p>
          <a:p>
            <a:pPr eaLnBrk="1" hangingPunct="1">
              <a:buFontTx/>
              <a:buNone/>
            </a:pPr>
            <a:r>
              <a:rPr lang="en-US" sz="2400" b="1" dirty="0" smtClean="0"/>
              <a:t>	</a:t>
            </a:r>
            <a:r>
              <a:rPr lang="en-US" sz="2400" dirty="0" smtClean="0"/>
              <a:t> u = 10 m.s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v = 0 m.s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a = -2 m.s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 t = 5 s </a:t>
            </a:r>
            <a:r>
              <a:rPr lang="en-US" sz="2400" dirty="0" err="1" smtClean="0"/>
              <a:t>s</a:t>
            </a:r>
            <a:r>
              <a:rPr lang="en-US" sz="2400" dirty="0" smtClean="0"/>
              <a:t> = ? m</a:t>
            </a:r>
          </a:p>
          <a:p>
            <a:pPr eaLnBrk="1" hangingPunct="1"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v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= u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+ 2as</a:t>
            </a:r>
          </a:p>
          <a:p>
            <a:pPr eaLnBrk="1" hangingPunct="1"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0</a:t>
            </a:r>
            <a:r>
              <a:rPr lang="en-US" sz="2400" baseline="30000" dirty="0" smtClean="0">
                <a:solidFill>
                  <a:srgbClr val="FF0000"/>
                </a:solidFill>
              </a:rPr>
              <a:t>2 </a:t>
            </a:r>
            <a:r>
              <a:rPr lang="en-US" sz="2400" dirty="0" smtClean="0">
                <a:solidFill>
                  <a:srgbClr val="FF0000"/>
                </a:solidFill>
              </a:rPr>
              <a:t>= 10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+ 2x-2s</a:t>
            </a:r>
          </a:p>
          <a:p>
            <a:pPr eaLnBrk="1" hangingPunct="1"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0 = 100 -4s</a:t>
            </a:r>
          </a:p>
          <a:p>
            <a:pPr eaLnBrk="1" hangingPunct="1"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4s = 100</a:t>
            </a:r>
          </a:p>
          <a:p>
            <a:pPr eaLnBrk="1" hangingPunct="1">
              <a:buFontTx/>
              <a:buNone/>
            </a:pPr>
            <a:r>
              <a:rPr lang="en-US" sz="2400" u="sng" dirty="0" smtClean="0">
                <a:solidFill>
                  <a:srgbClr val="FF0000"/>
                </a:solidFill>
              </a:rPr>
              <a:t>s = 25m, the car does not hit Jan</a:t>
            </a:r>
            <a:r>
              <a:rPr lang="en-US" sz="2400" dirty="0" smtClean="0">
                <a:solidFill>
                  <a:srgbClr val="FF0000"/>
                </a:solidFill>
              </a:rPr>
              <a:t>. </a:t>
            </a:r>
            <a:r>
              <a:rPr lang="en-US" sz="2400" dirty="0" smtClean="0">
                <a:solidFill>
                  <a:srgbClr val="FF0000"/>
                </a:solidFill>
                <a:sym typeface="Wingdings" pitchFamily="2" charset="2"/>
              </a:rPr>
              <a:t></a:t>
            </a:r>
            <a:endParaRPr lang="en-US" sz="2400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sz="2400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sz="2400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17412" name="Picture 5" descr="http://news.cnet.com/i/bto/20080112/small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04800"/>
            <a:ext cx="22098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3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ball is thrown upwards with a velocity of 24 m.s</a:t>
            </a:r>
            <a:r>
              <a:rPr lang="en-US" baseline="30000" smtClean="0"/>
              <a:t>-1</a:t>
            </a:r>
            <a:r>
              <a:rPr lang="en-US" smtClean="0"/>
              <a:t>. </a:t>
            </a:r>
          </a:p>
        </p:txBody>
      </p:sp>
      <p:pic>
        <p:nvPicPr>
          <p:cNvPr id="18436" name="Picture 2" descr="http://www.sienfamily.com/images/Apr07%20KK%20catchg%20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971800"/>
            <a:ext cx="182562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3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ball is thrown upwards with a velocity of 24 m.s</a:t>
            </a:r>
            <a:r>
              <a:rPr lang="en-US" baseline="30000" smtClean="0"/>
              <a:t>-1</a:t>
            </a:r>
            <a:r>
              <a:rPr lang="en-US" smtClean="0"/>
              <a:t>. 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When is the velocity of the ball 12 m.s</a:t>
            </a:r>
            <a:r>
              <a:rPr lang="en-US" baseline="30000" smtClean="0">
                <a:solidFill>
                  <a:srgbClr val="FF0000"/>
                </a:solidFill>
              </a:rPr>
              <a:t>-1</a:t>
            </a:r>
            <a:r>
              <a:rPr lang="en-US" smtClean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9460" name="Picture 2" descr="http://www.sienfamily.com/images/Apr07%20KK%20catchg%20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9144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3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A ball is thrown upwards with a velocity of 24 m.s</a:t>
            </a:r>
            <a:r>
              <a:rPr lang="en-US" baseline="30000" smtClean="0"/>
              <a:t>-1</a:t>
            </a:r>
            <a:r>
              <a:rPr lang="en-US" smtClean="0"/>
              <a:t>. 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When is the velocity of the ball 12 m.s</a:t>
            </a:r>
            <a:r>
              <a:rPr lang="en-US" baseline="30000" smtClean="0">
                <a:solidFill>
                  <a:srgbClr val="FF0000"/>
                </a:solidFill>
              </a:rPr>
              <a:t>-1</a:t>
            </a:r>
            <a:r>
              <a:rPr lang="en-US" smtClean="0">
                <a:solidFill>
                  <a:srgbClr val="FF0000"/>
                </a:solidFill>
              </a:rPr>
              <a:t>?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u = 24 m.s</a:t>
            </a:r>
            <a:r>
              <a:rPr lang="en-US" baseline="30000" smtClean="0">
                <a:solidFill>
                  <a:srgbClr val="FF0000"/>
                </a:solidFill>
              </a:rPr>
              <a:t>-1</a:t>
            </a:r>
            <a:r>
              <a:rPr lang="en-US" smtClean="0">
                <a:solidFill>
                  <a:srgbClr val="FF0000"/>
                </a:solidFill>
              </a:rPr>
              <a:t>	a = -9.8 m.s</a:t>
            </a:r>
            <a:r>
              <a:rPr lang="en-US" baseline="30000" smtClean="0">
                <a:solidFill>
                  <a:srgbClr val="FF0000"/>
                </a:solidFill>
              </a:rPr>
              <a:t>-2</a:t>
            </a:r>
            <a:r>
              <a:rPr lang="en-US" smtClean="0">
                <a:solidFill>
                  <a:srgbClr val="FF0000"/>
                </a:solidFill>
              </a:rPr>
              <a:t>	v = 12 m.s</a:t>
            </a:r>
            <a:r>
              <a:rPr lang="en-US" baseline="30000" smtClean="0">
                <a:solidFill>
                  <a:srgbClr val="FF0000"/>
                </a:solidFill>
              </a:rPr>
              <a:t>-1</a:t>
            </a:r>
            <a:endParaRPr lang="en-US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t = ?</a:t>
            </a:r>
          </a:p>
        </p:txBody>
      </p:sp>
      <p:pic>
        <p:nvPicPr>
          <p:cNvPr id="20484" name="Picture 2" descr="http://www.sienfamily.com/images/Apr07%20KK%20catchg%20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9144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3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A ball is thrown upwards with a velocity of 24 m.s</a:t>
            </a:r>
            <a:r>
              <a:rPr lang="en-US" baseline="30000" smtClean="0"/>
              <a:t>-1</a:t>
            </a:r>
            <a:r>
              <a:rPr lang="en-US" smtClean="0"/>
              <a:t>. 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When is the velocity of the ball 12 m.s</a:t>
            </a:r>
            <a:r>
              <a:rPr lang="en-US" baseline="30000" smtClean="0">
                <a:solidFill>
                  <a:srgbClr val="FF0000"/>
                </a:solidFill>
              </a:rPr>
              <a:t>-1</a:t>
            </a:r>
            <a:r>
              <a:rPr lang="en-US" smtClean="0">
                <a:solidFill>
                  <a:srgbClr val="FF0000"/>
                </a:solidFill>
              </a:rPr>
              <a:t>?</a:t>
            </a:r>
          </a:p>
          <a:p>
            <a:pPr eaLnBrk="1" hangingPunct="1">
              <a:buFontTx/>
              <a:buNone/>
            </a:pPr>
            <a:r>
              <a:rPr lang="en-US" smtClean="0"/>
              <a:t>u = 24 m.s</a:t>
            </a:r>
            <a:r>
              <a:rPr lang="en-US" baseline="30000" smtClean="0"/>
              <a:t>-1</a:t>
            </a:r>
            <a:r>
              <a:rPr lang="en-US" smtClean="0"/>
              <a:t>	a = -9.8 m.s</a:t>
            </a:r>
            <a:r>
              <a:rPr lang="en-US" baseline="30000" smtClean="0"/>
              <a:t>-2</a:t>
            </a:r>
            <a:r>
              <a:rPr lang="en-US" smtClean="0"/>
              <a:t>	v = 12 m.s</a:t>
            </a:r>
            <a:r>
              <a:rPr lang="en-US" baseline="30000" smtClean="0"/>
              <a:t>-1</a:t>
            </a:r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t = ?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v = u + at</a:t>
            </a:r>
          </a:p>
        </p:txBody>
      </p:sp>
      <p:pic>
        <p:nvPicPr>
          <p:cNvPr id="21508" name="Picture 2" descr="http://www.sienfamily.com/images/Apr07%20KK%20catchg%20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9144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Constant speed</a:t>
            </a:r>
            <a:endParaRPr lang="en-GB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distance</a:t>
            </a:r>
            <a:endParaRPr lang="en-GB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 flipV="1">
            <a:off x="685800" y="1981200"/>
            <a:ext cx="7772400" cy="411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3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A ball is thrown upwards with a velocity of 24 m.s</a:t>
            </a:r>
            <a:r>
              <a:rPr lang="en-US" baseline="30000" smtClean="0"/>
              <a:t>-1</a:t>
            </a:r>
            <a:r>
              <a:rPr lang="en-US" smtClean="0"/>
              <a:t>. 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When is the velocity of the ball 12 m.s</a:t>
            </a:r>
            <a:r>
              <a:rPr lang="en-US" baseline="30000" smtClean="0">
                <a:solidFill>
                  <a:srgbClr val="FF0000"/>
                </a:solidFill>
              </a:rPr>
              <a:t>-1</a:t>
            </a:r>
            <a:r>
              <a:rPr lang="en-US" smtClean="0">
                <a:solidFill>
                  <a:srgbClr val="FF0000"/>
                </a:solidFill>
              </a:rPr>
              <a:t>?</a:t>
            </a:r>
          </a:p>
          <a:p>
            <a:pPr eaLnBrk="1" hangingPunct="1">
              <a:buFontTx/>
              <a:buNone/>
            </a:pPr>
            <a:r>
              <a:rPr lang="en-US" smtClean="0"/>
              <a:t>u = 24 m.s</a:t>
            </a:r>
            <a:r>
              <a:rPr lang="en-US" baseline="30000" smtClean="0"/>
              <a:t>-1</a:t>
            </a:r>
            <a:r>
              <a:rPr lang="en-US" smtClean="0"/>
              <a:t>	a = -9.8 m.s</a:t>
            </a:r>
            <a:r>
              <a:rPr lang="en-US" baseline="30000" smtClean="0"/>
              <a:t>-2</a:t>
            </a:r>
            <a:r>
              <a:rPr lang="en-US" smtClean="0"/>
              <a:t>	v = 12 m.s</a:t>
            </a:r>
            <a:r>
              <a:rPr lang="en-US" baseline="30000" smtClean="0"/>
              <a:t>-1</a:t>
            </a:r>
            <a:endParaRPr lang="en-US" smtClean="0"/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v = u + at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12 = 24 + -9.8t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-12 = -9.8t</a:t>
            </a:r>
          </a:p>
          <a:p>
            <a:pPr eaLnBrk="1" hangingPunct="1">
              <a:buFontTx/>
              <a:buNone/>
            </a:pPr>
            <a:r>
              <a:rPr lang="en-US" u="sng" smtClean="0">
                <a:solidFill>
                  <a:srgbClr val="FF0000"/>
                </a:solidFill>
              </a:rPr>
              <a:t>t = 12/9.8 = 1.2 seconds</a:t>
            </a:r>
          </a:p>
        </p:txBody>
      </p:sp>
      <p:pic>
        <p:nvPicPr>
          <p:cNvPr id="22532" name="Picture 2" descr="http://www.sienfamily.com/images/Apr07%20KK%20catchg%20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9144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3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A ball is thrown upwards with a velocity of 24 m.s</a:t>
            </a:r>
            <a:r>
              <a:rPr lang="en-US" baseline="30000" smtClean="0"/>
              <a:t>-1</a:t>
            </a:r>
            <a:r>
              <a:rPr lang="en-US" smtClean="0"/>
              <a:t>. 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When is the velocity of the ball -12 m.s</a:t>
            </a:r>
            <a:r>
              <a:rPr lang="en-US" baseline="30000" smtClean="0">
                <a:solidFill>
                  <a:srgbClr val="FF0000"/>
                </a:solidFill>
              </a:rPr>
              <a:t>-1</a:t>
            </a:r>
            <a:r>
              <a:rPr lang="en-US" smtClean="0">
                <a:solidFill>
                  <a:srgbClr val="FF0000"/>
                </a:solidFill>
              </a:rPr>
              <a:t>?</a:t>
            </a:r>
            <a:endParaRPr lang="en-US" u="sng" smtClean="0">
              <a:solidFill>
                <a:srgbClr val="FF0000"/>
              </a:solidFill>
            </a:endParaRPr>
          </a:p>
        </p:txBody>
      </p:sp>
      <p:pic>
        <p:nvPicPr>
          <p:cNvPr id="23556" name="Picture 2" descr="http://www.sienfamily.com/images/Apr07%20KK%20catchg%20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9144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3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A ball is thrown upwards with a velocity of 24 m.s</a:t>
            </a:r>
            <a:r>
              <a:rPr lang="en-US" baseline="30000" smtClean="0"/>
              <a:t>-1</a:t>
            </a:r>
            <a:r>
              <a:rPr lang="en-US" smtClean="0"/>
              <a:t>. 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When is the velocity of the ball -12 m.s</a:t>
            </a:r>
            <a:r>
              <a:rPr lang="en-US" baseline="30000" smtClean="0">
                <a:solidFill>
                  <a:srgbClr val="FF0000"/>
                </a:solidFill>
              </a:rPr>
              <a:t>-1</a:t>
            </a:r>
            <a:r>
              <a:rPr lang="en-US" smtClean="0">
                <a:solidFill>
                  <a:srgbClr val="FF0000"/>
                </a:solidFill>
              </a:rPr>
              <a:t>?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u = 24 m.s</a:t>
            </a:r>
            <a:r>
              <a:rPr lang="en-US" baseline="30000" smtClean="0">
                <a:solidFill>
                  <a:srgbClr val="FF0000"/>
                </a:solidFill>
              </a:rPr>
              <a:t>-1</a:t>
            </a:r>
            <a:r>
              <a:rPr lang="en-US" smtClean="0">
                <a:solidFill>
                  <a:srgbClr val="FF0000"/>
                </a:solidFill>
              </a:rPr>
              <a:t>	a = -9.8 m.s</a:t>
            </a:r>
            <a:r>
              <a:rPr lang="en-US" baseline="30000" smtClean="0">
                <a:solidFill>
                  <a:srgbClr val="FF0000"/>
                </a:solidFill>
              </a:rPr>
              <a:t>-2</a:t>
            </a:r>
            <a:r>
              <a:rPr lang="en-US" smtClean="0">
                <a:solidFill>
                  <a:srgbClr val="FF0000"/>
                </a:solidFill>
              </a:rPr>
              <a:t>	v = -12 m.s</a:t>
            </a:r>
            <a:r>
              <a:rPr lang="en-US" baseline="30000" smtClean="0">
                <a:solidFill>
                  <a:srgbClr val="FF0000"/>
                </a:solidFill>
              </a:rPr>
              <a:t>-1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t = ?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u="sng" smtClean="0">
              <a:solidFill>
                <a:srgbClr val="FF0000"/>
              </a:solidFill>
            </a:endParaRPr>
          </a:p>
        </p:txBody>
      </p:sp>
      <p:pic>
        <p:nvPicPr>
          <p:cNvPr id="24580" name="Picture 2" descr="http://www.sienfamily.com/images/Apr07%20KK%20catchg%20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9144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3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A ball is thrown upwards with a velocity of 24 m.s</a:t>
            </a:r>
            <a:r>
              <a:rPr lang="en-US" baseline="30000" smtClean="0"/>
              <a:t>-1</a:t>
            </a:r>
            <a:r>
              <a:rPr lang="en-US" smtClean="0"/>
              <a:t>. 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When is the velocity of the ball -12 m.s</a:t>
            </a:r>
            <a:r>
              <a:rPr lang="en-US" baseline="30000" smtClean="0">
                <a:solidFill>
                  <a:srgbClr val="FF0000"/>
                </a:solidFill>
              </a:rPr>
              <a:t>-1</a:t>
            </a:r>
            <a:r>
              <a:rPr lang="en-US" smtClean="0">
                <a:solidFill>
                  <a:srgbClr val="FF0000"/>
                </a:solidFill>
              </a:rPr>
              <a:t>?</a:t>
            </a:r>
          </a:p>
          <a:p>
            <a:pPr eaLnBrk="1" hangingPunct="1">
              <a:buFontTx/>
              <a:buNone/>
            </a:pPr>
            <a:r>
              <a:rPr lang="en-US" smtClean="0"/>
              <a:t>u = 24 m.s</a:t>
            </a:r>
            <a:r>
              <a:rPr lang="en-US" baseline="30000" smtClean="0"/>
              <a:t>-1</a:t>
            </a:r>
            <a:r>
              <a:rPr lang="en-US" smtClean="0"/>
              <a:t>	a = -9.8 m.s</a:t>
            </a:r>
            <a:r>
              <a:rPr lang="en-US" baseline="30000" smtClean="0"/>
              <a:t>-2</a:t>
            </a:r>
            <a:r>
              <a:rPr lang="en-US" smtClean="0"/>
              <a:t>	v = -12 m.s</a:t>
            </a:r>
            <a:r>
              <a:rPr lang="en-US" baseline="30000" smtClean="0"/>
              <a:t>-1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v = u + at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u="sng" smtClean="0">
              <a:solidFill>
                <a:srgbClr val="FF0000"/>
              </a:solidFill>
            </a:endParaRPr>
          </a:p>
        </p:txBody>
      </p:sp>
      <p:pic>
        <p:nvPicPr>
          <p:cNvPr id="25604" name="Picture 2" descr="http://www.sienfamily.com/images/Apr07%20KK%20catchg%20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9144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3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A ball is thrown upwards with a velocity of 24 m.s</a:t>
            </a:r>
            <a:r>
              <a:rPr lang="en-US" baseline="30000" smtClean="0"/>
              <a:t>-1</a:t>
            </a:r>
            <a:r>
              <a:rPr lang="en-US" smtClean="0"/>
              <a:t>. 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When is the velocity of the ball -12 m.s</a:t>
            </a:r>
            <a:r>
              <a:rPr lang="en-US" baseline="30000" smtClean="0">
                <a:solidFill>
                  <a:srgbClr val="FF0000"/>
                </a:solidFill>
              </a:rPr>
              <a:t>-1</a:t>
            </a:r>
            <a:r>
              <a:rPr lang="en-US" smtClean="0">
                <a:solidFill>
                  <a:srgbClr val="FF0000"/>
                </a:solidFill>
              </a:rPr>
              <a:t>?</a:t>
            </a:r>
          </a:p>
          <a:p>
            <a:pPr eaLnBrk="1" hangingPunct="1">
              <a:buFontTx/>
              <a:buNone/>
            </a:pPr>
            <a:r>
              <a:rPr lang="en-US" smtClean="0"/>
              <a:t>u = 24 m.s</a:t>
            </a:r>
            <a:r>
              <a:rPr lang="en-US" baseline="30000" smtClean="0"/>
              <a:t>-1</a:t>
            </a:r>
            <a:r>
              <a:rPr lang="en-US" smtClean="0"/>
              <a:t>	a = -9.8 m.s</a:t>
            </a:r>
            <a:r>
              <a:rPr lang="en-US" baseline="30000" smtClean="0"/>
              <a:t>-2</a:t>
            </a:r>
            <a:r>
              <a:rPr lang="en-US" smtClean="0"/>
              <a:t>	v = -12 m.s</a:t>
            </a:r>
            <a:r>
              <a:rPr lang="en-US" baseline="30000" smtClean="0"/>
              <a:t>-1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v = u + at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-12 = 24 + -9.8t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-36 = -9.8t</a:t>
            </a:r>
          </a:p>
          <a:p>
            <a:pPr eaLnBrk="1" hangingPunct="1">
              <a:buFontTx/>
              <a:buNone/>
            </a:pPr>
            <a:r>
              <a:rPr lang="en-US" u="sng" smtClean="0">
                <a:solidFill>
                  <a:srgbClr val="FF0000"/>
                </a:solidFill>
              </a:rPr>
              <a:t>t = 36/9.8 = 3.7 seconds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u="sng" smtClean="0">
              <a:solidFill>
                <a:srgbClr val="FF0000"/>
              </a:solidFill>
            </a:endParaRPr>
          </a:p>
        </p:txBody>
      </p:sp>
      <p:pic>
        <p:nvPicPr>
          <p:cNvPr id="26628" name="Picture 2" descr="http://www.sienfamily.com/images/Apr07%20KK%20catchg%20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9144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3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A ball is thrown upwards with a velocity of 24 m.s</a:t>
            </a:r>
            <a:r>
              <a:rPr lang="en-US" baseline="30000" smtClean="0"/>
              <a:t>-1</a:t>
            </a:r>
            <a:r>
              <a:rPr lang="en-US" smtClean="0"/>
              <a:t>. 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What is the displacement of the ball at those times? (t = 1.2, 3.7)</a:t>
            </a:r>
            <a:endParaRPr lang="en-US" u="sng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u="sng" smtClean="0">
              <a:solidFill>
                <a:srgbClr val="FF0000"/>
              </a:solidFill>
            </a:endParaRPr>
          </a:p>
        </p:txBody>
      </p:sp>
      <p:pic>
        <p:nvPicPr>
          <p:cNvPr id="27652" name="Picture 2" descr="http://www.sienfamily.com/images/Apr07%20KK%20catchg%20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9144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3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A ball is thrown upwards with a velocity of 24 m.s</a:t>
            </a:r>
            <a:r>
              <a:rPr lang="en-US" baseline="30000" smtClean="0"/>
              <a:t>-1</a:t>
            </a:r>
            <a:r>
              <a:rPr lang="en-US" smtClean="0"/>
              <a:t>. 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What is the displacement of the ball at those times? (t = 1.2, 3.7)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t = 1.2, v = 12, a = -9.8, u = 24 s = ?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u="sng" smtClean="0">
              <a:solidFill>
                <a:srgbClr val="FF0000"/>
              </a:solidFill>
            </a:endParaRPr>
          </a:p>
        </p:txBody>
      </p:sp>
      <p:pic>
        <p:nvPicPr>
          <p:cNvPr id="28676" name="Picture 2" descr="http://www.sienfamily.com/images/Apr07%20KK%20catchg%20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9144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3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A ball is thrown upwards with a velocity of 24 m.s</a:t>
            </a:r>
            <a:r>
              <a:rPr lang="en-US" baseline="30000" smtClean="0"/>
              <a:t>-1</a:t>
            </a:r>
            <a:r>
              <a:rPr lang="en-US" smtClean="0"/>
              <a:t>. 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What is the displacement of the ball at those times? (t = 1.2, 3.7)</a:t>
            </a:r>
          </a:p>
          <a:p>
            <a:pPr eaLnBrk="1" hangingPunct="1">
              <a:buFontTx/>
              <a:buNone/>
            </a:pPr>
            <a:r>
              <a:rPr lang="en-US" smtClean="0"/>
              <a:t>t = 1.2, v = 12, a = -9.8, u = 24 s = ?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s = ut + ½at</a:t>
            </a:r>
            <a:r>
              <a:rPr lang="en-US" baseline="30000" smtClean="0">
                <a:solidFill>
                  <a:srgbClr val="FF0000"/>
                </a:solidFill>
              </a:rPr>
              <a:t>2</a:t>
            </a:r>
            <a:r>
              <a:rPr lang="en-US" smtClean="0">
                <a:solidFill>
                  <a:srgbClr val="FF0000"/>
                </a:solidFill>
              </a:rPr>
              <a:t> = 24x1.2 + ½x-9.8x1.2</a:t>
            </a:r>
            <a:r>
              <a:rPr lang="en-US" baseline="30000" smtClean="0">
                <a:solidFill>
                  <a:srgbClr val="FF0000"/>
                </a:solidFill>
              </a:rPr>
              <a:t>2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s = 28.8 – 7.056 = </a:t>
            </a:r>
            <a:r>
              <a:rPr lang="en-US" u="sng" smtClean="0">
                <a:solidFill>
                  <a:srgbClr val="FF0000"/>
                </a:solidFill>
              </a:rPr>
              <a:t>21.7 m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u="sng" smtClean="0">
              <a:solidFill>
                <a:srgbClr val="FF0000"/>
              </a:solidFill>
            </a:endParaRPr>
          </a:p>
        </p:txBody>
      </p:sp>
      <p:pic>
        <p:nvPicPr>
          <p:cNvPr id="29700" name="Picture 2" descr="http://www.sienfamily.com/images/Apr07%20KK%20catchg%20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9144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3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A ball is thrown upwards with a velocity of 24 m.s</a:t>
            </a:r>
            <a:r>
              <a:rPr lang="en-US" baseline="30000" smtClean="0"/>
              <a:t>-1</a:t>
            </a:r>
            <a:r>
              <a:rPr lang="en-US" smtClean="0"/>
              <a:t>. 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What is the displacement of the ball at those times? (t = 1.2, 3.7)</a:t>
            </a:r>
          </a:p>
          <a:p>
            <a:pPr eaLnBrk="1" hangingPunct="1">
              <a:buFontTx/>
              <a:buNone/>
            </a:pPr>
            <a:r>
              <a:rPr lang="en-US" smtClean="0"/>
              <a:t>t = </a:t>
            </a:r>
            <a:r>
              <a:rPr lang="en-US" smtClean="0">
                <a:solidFill>
                  <a:srgbClr val="0000FF"/>
                </a:solidFill>
              </a:rPr>
              <a:t>3.7</a:t>
            </a:r>
            <a:r>
              <a:rPr lang="en-US" smtClean="0"/>
              <a:t>, v = 12, a = -9.8, u = 24 s = ?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s = ut + ½at</a:t>
            </a:r>
            <a:r>
              <a:rPr lang="en-US" baseline="30000" smtClean="0">
                <a:solidFill>
                  <a:srgbClr val="FF0000"/>
                </a:solidFill>
              </a:rPr>
              <a:t>2</a:t>
            </a:r>
            <a:r>
              <a:rPr lang="en-US" smtClean="0">
                <a:solidFill>
                  <a:srgbClr val="FF0000"/>
                </a:solidFill>
              </a:rPr>
              <a:t> = 24x</a:t>
            </a:r>
            <a:r>
              <a:rPr lang="en-US" smtClean="0">
                <a:solidFill>
                  <a:srgbClr val="0000FF"/>
                </a:solidFill>
              </a:rPr>
              <a:t>3.7</a:t>
            </a:r>
            <a:r>
              <a:rPr lang="en-US" smtClean="0">
                <a:solidFill>
                  <a:srgbClr val="FF0000"/>
                </a:solidFill>
              </a:rPr>
              <a:t> + ½x-9.8x</a:t>
            </a:r>
            <a:r>
              <a:rPr lang="en-US" smtClean="0">
                <a:solidFill>
                  <a:srgbClr val="0000FF"/>
                </a:solidFill>
              </a:rPr>
              <a:t>3.7</a:t>
            </a:r>
            <a:r>
              <a:rPr lang="en-US" baseline="30000" smtClean="0">
                <a:solidFill>
                  <a:srgbClr val="FF0000"/>
                </a:solidFill>
              </a:rPr>
              <a:t>2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s = </a:t>
            </a:r>
            <a:r>
              <a:rPr lang="en-US" smtClean="0">
                <a:solidFill>
                  <a:srgbClr val="0000FF"/>
                </a:solidFill>
              </a:rPr>
              <a:t>88.8 – 67.081 </a:t>
            </a:r>
            <a:r>
              <a:rPr lang="en-US" smtClean="0">
                <a:solidFill>
                  <a:srgbClr val="FF0000"/>
                </a:solidFill>
              </a:rPr>
              <a:t>= </a:t>
            </a:r>
            <a:r>
              <a:rPr lang="en-US" u="sng" smtClean="0">
                <a:solidFill>
                  <a:srgbClr val="0000FF"/>
                </a:solidFill>
              </a:rPr>
              <a:t>21.7 m (the same?!)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u="sng" smtClean="0">
              <a:solidFill>
                <a:srgbClr val="FF0000"/>
              </a:solidFill>
            </a:endParaRPr>
          </a:p>
        </p:txBody>
      </p:sp>
      <p:pic>
        <p:nvPicPr>
          <p:cNvPr id="30724" name="Picture 2" descr="http://www.sienfamily.com/images/Apr07%20KK%20catchg%20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9144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3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A ball is thrown upwards with a velocity of 24 m.s</a:t>
            </a:r>
            <a:r>
              <a:rPr lang="en-US" baseline="30000" smtClean="0"/>
              <a:t>-1</a:t>
            </a:r>
            <a:r>
              <a:rPr lang="en-US" smtClean="0"/>
              <a:t>. 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What is the velocity of the ball 1.50 s after launch?</a:t>
            </a:r>
            <a:endParaRPr lang="en-US" u="sng" smtClean="0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u="sng" smtClean="0">
              <a:solidFill>
                <a:srgbClr val="FF0000"/>
              </a:solidFill>
            </a:endParaRPr>
          </a:p>
        </p:txBody>
      </p:sp>
      <p:pic>
        <p:nvPicPr>
          <p:cNvPr id="31748" name="Picture 2" descr="http://www.sienfamily.com/images/Apr07%20KK%20catchg%20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9144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Constant speed</a:t>
            </a:r>
            <a:endParaRPr lang="en-GB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 flipV="1">
            <a:off x="685800" y="19812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V="1">
            <a:off x="685800" y="6096000"/>
            <a:ext cx="784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distance</a:t>
            </a:r>
            <a:endParaRPr lang="en-GB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68580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time</a:t>
            </a:r>
            <a:endParaRPr lang="en-GB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V="1">
            <a:off x="685800" y="1981200"/>
            <a:ext cx="7772400" cy="411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5410200" y="4038600"/>
            <a:ext cx="2819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 </a:t>
            </a:r>
            <a:r>
              <a:rPr lang="en-US">
                <a:solidFill>
                  <a:srgbClr val="0000FF"/>
                </a:solidFill>
              </a:rPr>
              <a:t>gradient</a:t>
            </a:r>
            <a:r>
              <a:rPr lang="en-US"/>
              <a:t> of this graph gives the speed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3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A ball is thrown upwards with a velocity of 24 m.s</a:t>
            </a:r>
            <a:r>
              <a:rPr lang="en-US" baseline="30000" smtClean="0"/>
              <a:t>-1</a:t>
            </a:r>
            <a:r>
              <a:rPr lang="en-US" smtClean="0"/>
              <a:t>. 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What is the velocity of the ball 1.50 s after launch?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u = 24, t = 1.50, a = -9.8, v = ?</a:t>
            </a:r>
            <a:endParaRPr lang="en-US" smtClean="0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u="sng" smtClean="0">
              <a:solidFill>
                <a:srgbClr val="FF0000"/>
              </a:solidFill>
            </a:endParaRPr>
          </a:p>
        </p:txBody>
      </p:sp>
      <p:pic>
        <p:nvPicPr>
          <p:cNvPr id="32772" name="Picture 2" descr="http://www.sienfamily.com/images/Apr07%20KK%20catchg%20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9144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3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A ball is thrown upwards with a velocity of 24 m.s</a:t>
            </a:r>
            <a:r>
              <a:rPr lang="en-US" baseline="30000" smtClean="0"/>
              <a:t>-1</a:t>
            </a:r>
            <a:r>
              <a:rPr lang="en-US" smtClean="0"/>
              <a:t>. 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What is the velocity of the ball 1.50 s after launch?</a:t>
            </a:r>
          </a:p>
          <a:p>
            <a:pPr eaLnBrk="1" hangingPunct="1">
              <a:buFontTx/>
              <a:buNone/>
            </a:pPr>
            <a:r>
              <a:rPr lang="en-US" smtClean="0"/>
              <a:t>u = 24, t = 1.50, a = -9.8, v = ?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v = u + at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u="sng" smtClean="0">
              <a:solidFill>
                <a:srgbClr val="FF0000"/>
              </a:solidFill>
            </a:endParaRPr>
          </a:p>
        </p:txBody>
      </p:sp>
      <p:pic>
        <p:nvPicPr>
          <p:cNvPr id="33796" name="Picture 2" descr="http://www.sienfamily.com/images/Apr07%20KK%20catchg%20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9144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3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A ball is thrown upwards with a velocity of 24 m.s</a:t>
            </a:r>
            <a:r>
              <a:rPr lang="en-US" baseline="30000" smtClean="0"/>
              <a:t>-1</a:t>
            </a:r>
            <a:r>
              <a:rPr lang="en-US" smtClean="0"/>
              <a:t>. 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What is the velocity of the ball 1.50 s after launch?</a:t>
            </a:r>
          </a:p>
          <a:p>
            <a:pPr eaLnBrk="1" hangingPunct="1">
              <a:buFontTx/>
              <a:buNone/>
            </a:pPr>
            <a:r>
              <a:rPr lang="en-US" smtClean="0"/>
              <a:t>u = 24, t = 1.50, a = -9.8, v = ?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v = u + at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v = 24 + -9.8x1.50 = </a:t>
            </a:r>
            <a:r>
              <a:rPr lang="en-US" u="sng" smtClean="0">
                <a:solidFill>
                  <a:srgbClr val="FF0000"/>
                </a:solidFill>
              </a:rPr>
              <a:t>9.3 m.s</a:t>
            </a:r>
            <a:r>
              <a:rPr lang="en-US" u="sng" baseline="30000" smtClean="0">
                <a:solidFill>
                  <a:srgbClr val="FF0000"/>
                </a:solidFill>
              </a:rPr>
              <a:t>-1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u="sng" smtClean="0">
              <a:solidFill>
                <a:srgbClr val="FF0000"/>
              </a:solidFill>
            </a:endParaRPr>
          </a:p>
        </p:txBody>
      </p:sp>
      <p:pic>
        <p:nvPicPr>
          <p:cNvPr id="34820" name="Picture 2" descr="http://www.sienfamily.com/images/Apr07%20KK%20catchg%20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9144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3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A ball is thrown upwards with a velocity of 24 m.s</a:t>
            </a:r>
            <a:r>
              <a:rPr lang="en-US" baseline="30000" smtClean="0"/>
              <a:t>-1</a:t>
            </a:r>
            <a:r>
              <a:rPr lang="en-US" smtClean="0"/>
              <a:t>. 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What is the maximum height reached by the ball?</a:t>
            </a:r>
            <a:endParaRPr lang="en-US" u="sng" baseline="3000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u="sng" smtClean="0">
              <a:solidFill>
                <a:srgbClr val="FF0000"/>
              </a:solidFill>
            </a:endParaRPr>
          </a:p>
        </p:txBody>
      </p:sp>
      <p:pic>
        <p:nvPicPr>
          <p:cNvPr id="35844" name="Picture 2" descr="http://www.sienfamily.com/images/Apr07%20KK%20catchg%20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9144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3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A ball is thrown upwards with a velocity of 24 m.s</a:t>
            </a:r>
            <a:r>
              <a:rPr lang="en-US" baseline="30000" smtClean="0"/>
              <a:t>-1</a:t>
            </a:r>
            <a:r>
              <a:rPr lang="en-US" smtClean="0"/>
              <a:t>. 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What is the maximum height reached by the ball?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u = 24, a = -9.8, </a:t>
            </a:r>
            <a:r>
              <a:rPr lang="en-US" u="sng" smtClean="0">
                <a:solidFill>
                  <a:srgbClr val="0000FF"/>
                </a:solidFill>
              </a:rPr>
              <a:t>v = 0</a:t>
            </a:r>
            <a:r>
              <a:rPr lang="en-US" smtClean="0">
                <a:solidFill>
                  <a:srgbClr val="FF0000"/>
                </a:solidFill>
              </a:rPr>
              <a:t>, s = ?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u="sng" smtClean="0">
              <a:solidFill>
                <a:srgbClr val="FF0000"/>
              </a:solidFill>
            </a:endParaRPr>
          </a:p>
        </p:txBody>
      </p:sp>
      <p:pic>
        <p:nvPicPr>
          <p:cNvPr id="36868" name="Picture 2" descr="http://www.sienfamily.com/images/Apr07%20KK%20catchg%20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9144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3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A ball is thrown upwards with a velocity of 24 m.s</a:t>
            </a:r>
            <a:r>
              <a:rPr lang="en-US" baseline="30000" smtClean="0"/>
              <a:t>-1</a:t>
            </a:r>
            <a:r>
              <a:rPr lang="en-US" smtClean="0"/>
              <a:t>. 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What is the maximum height reached by the ball?</a:t>
            </a:r>
          </a:p>
          <a:p>
            <a:pPr eaLnBrk="1" hangingPunct="1">
              <a:buFontTx/>
              <a:buNone/>
            </a:pPr>
            <a:r>
              <a:rPr lang="en-US" smtClean="0"/>
              <a:t>u = 24, a = -9.8, </a:t>
            </a:r>
            <a:r>
              <a:rPr lang="en-US" u="sng" smtClean="0"/>
              <a:t>v = 0</a:t>
            </a:r>
            <a:r>
              <a:rPr lang="en-US" smtClean="0"/>
              <a:t>, s = ?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v</a:t>
            </a:r>
            <a:r>
              <a:rPr lang="en-US" baseline="30000" smtClean="0">
                <a:solidFill>
                  <a:srgbClr val="FF0000"/>
                </a:solidFill>
              </a:rPr>
              <a:t>2</a:t>
            </a:r>
            <a:r>
              <a:rPr lang="en-US" smtClean="0">
                <a:solidFill>
                  <a:srgbClr val="FF0000"/>
                </a:solidFill>
              </a:rPr>
              <a:t> = u</a:t>
            </a:r>
            <a:r>
              <a:rPr lang="en-US" baseline="30000" smtClean="0">
                <a:solidFill>
                  <a:srgbClr val="FF0000"/>
                </a:solidFill>
              </a:rPr>
              <a:t>2</a:t>
            </a:r>
            <a:r>
              <a:rPr lang="en-US" smtClean="0">
                <a:solidFill>
                  <a:srgbClr val="FF0000"/>
                </a:solidFill>
              </a:rPr>
              <a:t> + 2as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0 = </a:t>
            </a:r>
            <a:r>
              <a:rPr lang="pl-PL" smtClean="0">
                <a:solidFill>
                  <a:srgbClr val="FF0000"/>
                </a:solidFill>
              </a:rPr>
              <a:t>576</a:t>
            </a:r>
            <a:r>
              <a:rPr lang="en-US" smtClean="0">
                <a:solidFill>
                  <a:srgbClr val="FF0000"/>
                </a:solidFill>
              </a:rPr>
              <a:t> + 2x-9.8xs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0 = </a:t>
            </a:r>
            <a:r>
              <a:rPr lang="pl-PL" smtClean="0">
                <a:solidFill>
                  <a:srgbClr val="FF0000"/>
                </a:solidFill>
              </a:rPr>
              <a:t>576</a:t>
            </a:r>
            <a:r>
              <a:rPr lang="en-US" smtClean="0">
                <a:solidFill>
                  <a:srgbClr val="FF0000"/>
                </a:solidFill>
              </a:rPr>
              <a:t> -19.6s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u="sng" smtClean="0">
              <a:solidFill>
                <a:srgbClr val="FF0000"/>
              </a:solidFill>
            </a:endParaRPr>
          </a:p>
        </p:txBody>
      </p:sp>
      <p:pic>
        <p:nvPicPr>
          <p:cNvPr id="37892" name="Picture 2" descr="http://www.sienfamily.com/images/Apr07%20KK%20catchg%20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9144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3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A ball is thrown upwards with a velocity of 24 m.s</a:t>
            </a:r>
            <a:r>
              <a:rPr lang="en-US" baseline="30000" smtClean="0"/>
              <a:t>-1</a:t>
            </a:r>
            <a:r>
              <a:rPr lang="en-US" smtClean="0"/>
              <a:t>. 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What is the maximum height reached by the ball?</a:t>
            </a:r>
          </a:p>
          <a:p>
            <a:pPr eaLnBrk="1" hangingPunct="1">
              <a:buFontTx/>
              <a:buNone/>
            </a:pPr>
            <a:r>
              <a:rPr lang="en-US" smtClean="0"/>
              <a:t>u = 24, a = -9.8, </a:t>
            </a:r>
            <a:r>
              <a:rPr lang="en-US" u="sng" smtClean="0"/>
              <a:t>v = 0</a:t>
            </a:r>
            <a:r>
              <a:rPr lang="en-US" smtClean="0"/>
              <a:t>, s = ?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0 = </a:t>
            </a:r>
            <a:r>
              <a:rPr lang="pl-PL" smtClean="0">
                <a:solidFill>
                  <a:srgbClr val="FF0000"/>
                </a:solidFill>
              </a:rPr>
              <a:t>576</a:t>
            </a:r>
            <a:r>
              <a:rPr lang="en-US" smtClean="0">
                <a:solidFill>
                  <a:srgbClr val="FF0000"/>
                </a:solidFill>
              </a:rPr>
              <a:t> -19.6s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19.6s = </a:t>
            </a:r>
            <a:r>
              <a:rPr lang="pl-PL" smtClean="0">
                <a:solidFill>
                  <a:srgbClr val="FF0000"/>
                </a:solidFill>
              </a:rPr>
              <a:t>576</a:t>
            </a:r>
            <a:endParaRPr lang="en-US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s = </a:t>
            </a:r>
            <a:r>
              <a:rPr lang="pl-PL" smtClean="0">
                <a:solidFill>
                  <a:srgbClr val="FF0000"/>
                </a:solidFill>
              </a:rPr>
              <a:t>576</a:t>
            </a:r>
            <a:r>
              <a:rPr lang="en-US" smtClean="0">
                <a:solidFill>
                  <a:srgbClr val="FF0000"/>
                </a:solidFill>
              </a:rPr>
              <a:t>/19.6 = </a:t>
            </a:r>
            <a:r>
              <a:rPr lang="pl-PL" u="sng" smtClean="0">
                <a:solidFill>
                  <a:srgbClr val="FF0000"/>
                </a:solidFill>
              </a:rPr>
              <a:t>29.4</a:t>
            </a:r>
            <a:r>
              <a:rPr lang="en-US" u="sng" smtClean="0">
                <a:solidFill>
                  <a:srgbClr val="FF0000"/>
                </a:solidFill>
              </a:rPr>
              <a:t> m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u="sng" smtClean="0">
              <a:solidFill>
                <a:srgbClr val="FF0000"/>
              </a:solidFill>
            </a:endParaRPr>
          </a:p>
        </p:txBody>
      </p:sp>
      <p:pic>
        <p:nvPicPr>
          <p:cNvPr id="38916" name="Picture 2" descr="http://www.sienfamily.com/images/Apr07%20KK%20catchg%20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9144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9/11</a:t>
            </a:r>
            <a:endParaRPr lang="en-GB" smtClean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9940" name="Picture 5" descr="FallingMan_060829015536020_wideweb__300x430,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955800"/>
            <a:ext cx="319405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9/11</a:t>
            </a:r>
            <a:endParaRPr lang="en-GB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Height = 417 m</a:t>
            </a:r>
          </a:p>
          <a:p>
            <a:r>
              <a:rPr lang="pl-PL" dirty="0" smtClean="0"/>
              <a:t>a = 9.8 m.s</a:t>
            </a:r>
            <a:r>
              <a:rPr lang="pl-PL" baseline="30000" dirty="0" smtClean="0"/>
              <a:t>-2</a:t>
            </a:r>
          </a:p>
          <a:p>
            <a:r>
              <a:rPr lang="pl-PL" dirty="0" smtClean="0"/>
              <a:t>u = 0 m.s</a:t>
            </a:r>
            <a:r>
              <a:rPr lang="pl-PL" baseline="30000" dirty="0" smtClean="0"/>
              <a:t>-1</a:t>
            </a:r>
          </a:p>
          <a:p>
            <a:r>
              <a:rPr lang="pl-PL" dirty="0" smtClean="0"/>
              <a:t>v = ?</a:t>
            </a:r>
          </a:p>
          <a:p>
            <a:r>
              <a:rPr lang="pl-PL" dirty="0" smtClean="0"/>
              <a:t>t = ?</a:t>
            </a:r>
            <a:endParaRPr lang="en-GB" dirty="0" smtClean="0"/>
          </a:p>
        </p:txBody>
      </p:sp>
      <p:pic>
        <p:nvPicPr>
          <p:cNvPr id="40964" name="Picture 5" descr="FallingMan_060829015536020_wideweb__300x430,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955800"/>
            <a:ext cx="319405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9/11</a:t>
            </a:r>
            <a:endParaRPr lang="en-GB" smtClean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mtClean="0"/>
              <a:t>s = ut + ½at</a:t>
            </a:r>
            <a:r>
              <a:rPr lang="pl-PL" baseline="30000" smtClean="0"/>
              <a:t>2</a:t>
            </a:r>
          </a:p>
          <a:p>
            <a:r>
              <a:rPr lang="pl-PL" smtClean="0"/>
              <a:t>417 = 0xt + ½x9.8t</a:t>
            </a:r>
            <a:r>
              <a:rPr lang="pl-PL" baseline="30000" smtClean="0"/>
              <a:t>2</a:t>
            </a:r>
          </a:p>
          <a:p>
            <a:r>
              <a:rPr lang="pl-PL" smtClean="0"/>
              <a:t>417 = 4.9t</a:t>
            </a:r>
            <a:r>
              <a:rPr lang="pl-PL" baseline="30000" smtClean="0"/>
              <a:t>2</a:t>
            </a:r>
          </a:p>
          <a:p>
            <a:r>
              <a:rPr lang="pl-PL" smtClean="0"/>
              <a:t>t</a:t>
            </a:r>
            <a:r>
              <a:rPr lang="pl-PL" baseline="30000" smtClean="0"/>
              <a:t>2</a:t>
            </a:r>
            <a:r>
              <a:rPr lang="pl-PL" smtClean="0"/>
              <a:t> = 85.1</a:t>
            </a:r>
          </a:p>
          <a:p>
            <a:r>
              <a:rPr lang="pl-PL" smtClean="0"/>
              <a:t>t = 9.2 s</a:t>
            </a:r>
          </a:p>
          <a:p>
            <a:endParaRPr lang="en-GB" smtClean="0"/>
          </a:p>
        </p:txBody>
      </p:sp>
      <p:pic>
        <p:nvPicPr>
          <p:cNvPr id="41988" name="Picture 5" descr="FallingMan_060829015536020_wideweb__300x430,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955800"/>
            <a:ext cx="319405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3035</TotalTime>
  <Words>3095</Words>
  <Application>Microsoft Office PowerPoint</Application>
  <PresentationFormat>On-screen Show (4:3)</PresentationFormat>
  <Paragraphs>911</Paragraphs>
  <Slides>174</Slides>
  <Notes>91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174</vt:i4>
      </vt:variant>
    </vt:vector>
  </HeadingPairs>
  <TitlesOfParts>
    <vt:vector size="176" baseType="lpstr">
      <vt:lpstr>Default Design</vt:lpstr>
      <vt:lpstr>Equation</vt:lpstr>
      <vt:lpstr>Topic 2 : Mechanics</vt:lpstr>
      <vt:lpstr>PowerPoint Presentation</vt:lpstr>
      <vt:lpstr>This lesson</vt:lpstr>
      <vt:lpstr>Distance against time graphs</vt:lpstr>
      <vt:lpstr>PowerPoint Presentation</vt:lpstr>
      <vt:lpstr>Distance/time graph</vt:lpstr>
      <vt:lpstr>Constant speed?</vt:lpstr>
      <vt:lpstr>Constant speed</vt:lpstr>
      <vt:lpstr>Constant speed</vt:lpstr>
      <vt:lpstr>Constant speed</vt:lpstr>
      <vt:lpstr>Constant speed</vt:lpstr>
      <vt:lpstr>Constant speed</vt:lpstr>
      <vt:lpstr>Constant speed</vt:lpstr>
      <vt:lpstr>Getting faster? (accelerating)</vt:lpstr>
      <vt:lpstr>Getting faster (accelerating)</vt:lpstr>
      <vt:lpstr>Examples</vt:lpstr>
      <vt:lpstr>A car accelerating from rest and then hitting a wall</vt:lpstr>
      <vt:lpstr>A car accelerating from stop and then hitting a wall</vt:lpstr>
      <vt:lpstr>Displacement</vt:lpstr>
      <vt:lpstr>Displacement/time graphs</vt:lpstr>
      <vt:lpstr>Displacement/time graphs</vt:lpstr>
      <vt:lpstr>Speed against time graphs</vt:lpstr>
      <vt:lpstr>No movement?</vt:lpstr>
      <vt:lpstr>No movement</vt:lpstr>
      <vt:lpstr>Constant speed?</vt:lpstr>
      <vt:lpstr>Constant speed</vt:lpstr>
      <vt:lpstr>Constant speed</vt:lpstr>
      <vt:lpstr>Constant speed</vt:lpstr>
      <vt:lpstr>Constant speed</vt:lpstr>
      <vt:lpstr>Constant speed</vt:lpstr>
      <vt:lpstr>Getting faster? (accelerating)</vt:lpstr>
      <vt:lpstr>Getting faster? (accelerating)</vt:lpstr>
      <vt:lpstr>Getting faster? (accelerating)</vt:lpstr>
      <vt:lpstr>Getting faster? (accelerating)</vt:lpstr>
      <vt:lpstr>Getting faster? (accelerating)</vt:lpstr>
      <vt:lpstr>Example:</vt:lpstr>
      <vt:lpstr>A dog falling from a tall building (no air resistance)</vt:lpstr>
      <vt:lpstr>A dog falling from a tall building (no air resistance)</vt:lpstr>
      <vt:lpstr>A dog falling from a tall building (no air resistance)</vt:lpstr>
      <vt:lpstr>Velocity?</vt:lpstr>
      <vt:lpstr>Velocity?</vt:lpstr>
      <vt:lpstr>Velocity/time graphs</vt:lpstr>
      <vt:lpstr>Velocity/time graphs</vt:lpstr>
      <vt:lpstr>Velocity/time graphs</vt:lpstr>
      <vt:lpstr>Acceleration?</vt:lpstr>
      <vt:lpstr>Acceleration?</vt:lpstr>
      <vt:lpstr>An interesting example</vt:lpstr>
      <vt:lpstr>An interesting example</vt:lpstr>
      <vt:lpstr>An interesting example</vt:lpstr>
      <vt:lpstr>An interesting example</vt:lpstr>
      <vt:lpstr>An interesting example</vt:lpstr>
      <vt:lpstr>An interesting example</vt:lpstr>
      <vt:lpstr>An interesting example</vt:lpstr>
      <vt:lpstr>Acceleration/time graphs</vt:lpstr>
      <vt:lpstr>Projectiles</vt:lpstr>
      <vt:lpstr>Note!</vt:lpstr>
      <vt:lpstr>Be careful! Constant speed</vt:lpstr>
      <vt:lpstr>Be careful! Constant acceleration</vt:lpstr>
      <vt:lpstr>Average speed/velocity?</vt:lpstr>
      <vt:lpstr>Instantaneous speed/velocity?</vt:lpstr>
      <vt:lpstr>This lesson</vt:lpstr>
      <vt:lpstr>“Definitions” TEST</vt:lpstr>
      <vt:lpstr>The equations of motion</vt:lpstr>
      <vt:lpstr>The four equations</vt:lpstr>
      <vt:lpstr>Beware!</vt:lpstr>
      <vt:lpstr>Example 1</vt:lpstr>
      <vt:lpstr>Example 1</vt:lpstr>
      <vt:lpstr>Example 1</vt:lpstr>
      <vt:lpstr>Example 1</vt:lpstr>
      <vt:lpstr>Example 1</vt:lpstr>
      <vt:lpstr>Example 2</vt:lpstr>
      <vt:lpstr>Example 2</vt:lpstr>
      <vt:lpstr>Example 2</vt:lpstr>
      <vt:lpstr>Example 2</vt:lpstr>
      <vt:lpstr>Example 2</vt:lpstr>
      <vt:lpstr>Example 3</vt:lpstr>
      <vt:lpstr>Example 3</vt:lpstr>
      <vt:lpstr>Example 3</vt:lpstr>
      <vt:lpstr>Example 3</vt:lpstr>
      <vt:lpstr>Example 3</vt:lpstr>
      <vt:lpstr>Example 3</vt:lpstr>
      <vt:lpstr>Example 3</vt:lpstr>
      <vt:lpstr>Example 3</vt:lpstr>
      <vt:lpstr>Example 3</vt:lpstr>
      <vt:lpstr>Example 3</vt:lpstr>
      <vt:lpstr>Example 3</vt:lpstr>
      <vt:lpstr>Example 3</vt:lpstr>
      <vt:lpstr>Example 3</vt:lpstr>
      <vt:lpstr>Example 3</vt:lpstr>
      <vt:lpstr>Example 3</vt:lpstr>
      <vt:lpstr>Example 3</vt:lpstr>
      <vt:lpstr>Example 3</vt:lpstr>
      <vt:lpstr>Example 3</vt:lpstr>
      <vt:lpstr>Example 3</vt:lpstr>
      <vt:lpstr>Example 3</vt:lpstr>
      <vt:lpstr>Example 3</vt:lpstr>
      <vt:lpstr>9/11</vt:lpstr>
      <vt:lpstr>9/11</vt:lpstr>
      <vt:lpstr>9/11</vt:lpstr>
      <vt:lpstr>9/11</vt:lpstr>
      <vt:lpstr>Let’s do some questions</vt:lpstr>
      <vt:lpstr>HOMEWORK</vt:lpstr>
      <vt:lpstr>Make your own questions!</vt:lpstr>
      <vt:lpstr>2.1 Measuring “g” investigation</vt:lpstr>
      <vt:lpstr>This lesson</vt:lpstr>
      <vt:lpstr>Amazing facts!</vt:lpstr>
      <vt:lpstr>Amazing facts!</vt:lpstr>
      <vt:lpstr>Amazing facts!</vt:lpstr>
      <vt:lpstr>Amazing facts!</vt:lpstr>
      <vt:lpstr>Amazing facts!</vt:lpstr>
      <vt:lpstr>Amazing facts!</vt:lpstr>
      <vt:lpstr>Vertical and horizontal</vt:lpstr>
      <vt:lpstr>Vertical and horizontal</vt:lpstr>
      <vt:lpstr>Mythbusters tried this!</vt:lpstr>
      <vt:lpstr>Example</vt:lpstr>
      <vt:lpstr>Vertical motion</vt:lpstr>
      <vt:lpstr>Horizontal motion</vt:lpstr>
      <vt:lpstr>Example</vt:lpstr>
      <vt:lpstr>Example</vt:lpstr>
      <vt:lpstr>Parabola</vt:lpstr>
      <vt:lpstr>What is the dog’s speed as he hits the ground?</vt:lpstr>
      <vt:lpstr>What is the dog’s speed as he hits the ground?</vt:lpstr>
      <vt:lpstr>What is the dog’s speed as he hits the ground?</vt:lpstr>
      <vt:lpstr>What is the dog’s speed as he hits the ground?</vt:lpstr>
      <vt:lpstr>What is the dog’s velocity as he hits the ground?</vt:lpstr>
      <vt:lpstr>What is the dog’s velocity as he hits the ground?</vt:lpstr>
      <vt:lpstr>What is the dog’s velocity as he hits the ground?</vt:lpstr>
      <vt:lpstr>PowerPoint Presentation</vt:lpstr>
      <vt:lpstr>PowerPoint Presentation</vt:lpstr>
      <vt:lpstr>Starting with non-horizontal motion</vt:lpstr>
      <vt:lpstr>Starting with non-horizontal motion</vt:lpstr>
      <vt:lpstr>Starting with non-horizontal motion</vt:lpstr>
      <vt:lpstr>Starting with non-horizontal motion</vt:lpstr>
      <vt:lpstr>Starting with non-horizontal motion</vt:lpstr>
      <vt:lpstr>Starting with non-horizontal motion</vt:lpstr>
      <vt:lpstr>Starting with non-horizontal motion</vt:lpstr>
      <vt:lpstr>Starting with non-horizontal motion</vt:lpstr>
      <vt:lpstr>Starting with non-horizontal motion</vt:lpstr>
      <vt:lpstr>Starting with non-horizontal motion</vt:lpstr>
      <vt:lpstr>Starting with non-horizontal motion</vt:lpstr>
      <vt:lpstr>PowerPoint Presentation</vt:lpstr>
      <vt:lpstr>This lesson</vt:lpstr>
      <vt:lpstr>Imagine a dog being thrown out of an aeroplane.</vt:lpstr>
      <vt:lpstr>Force of gravity means the dog accelerates</vt:lpstr>
      <vt:lpstr>Gravity is still bigger than air resistance</vt:lpstr>
      <vt:lpstr>Gravity = air resistance Terminal speed</vt:lpstr>
      <vt:lpstr>Terminal Velocity</vt:lpstr>
      <vt:lpstr>Terminal Speed</vt:lpstr>
      <vt:lpstr>PowerPoint Presentation</vt:lpstr>
      <vt:lpstr>PowerPoint Presentation</vt:lpstr>
      <vt:lpstr>Falling without air resistance</vt:lpstr>
      <vt:lpstr>Falling without air resistance</vt:lpstr>
      <vt:lpstr>Falling without air resistance</vt:lpstr>
      <vt:lpstr>Falling without air resistance</vt:lpstr>
      <vt:lpstr>Falling without air resistance</vt:lpstr>
      <vt:lpstr>Falling without air resistance</vt:lpstr>
      <vt:lpstr>Falling without air resistance?</vt:lpstr>
      <vt:lpstr>Falling without air resistance?</vt:lpstr>
      <vt:lpstr>Falling without air resistance?</vt:lpstr>
      <vt:lpstr>Falling without air resistance?</vt:lpstr>
      <vt:lpstr>Falling without air resistance?</vt:lpstr>
      <vt:lpstr>Velocity/time graphs</vt:lpstr>
      <vt:lpstr>Falling with air resistance?</vt:lpstr>
      <vt:lpstr>Falling with air resistance?</vt:lpstr>
      <vt:lpstr>Falling with air resistance?</vt:lpstr>
      <vt:lpstr>Falling with air resistance?</vt:lpstr>
      <vt:lpstr>Projectiles and air resistance</vt:lpstr>
      <vt:lpstr>2.1 Projectile motion investigation</vt:lpstr>
      <vt:lpstr>Assessment criteria?</vt:lpstr>
      <vt:lpstr>Personal engagement - 2</vt:lpstr>
      <vt:lpstr>Exploration - 6</vt:lpstr>
      <vt:lpstr>Analysis - 6</vt:lpstr>
      <vt:lpstr>Evaluation - 6</vt:lpstr>
      <vt:lpstr>Communication - 4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Now!</dc:title>
  <dc:creator>Dad</dc:creator>
  <cp:lastModifiedBy>Porter, Simon</cp:lastModifiedBy>
  <cp:revision>213</cp:revision>
  <cp:lastPrinted>2014-09-25T11:59:55Z</cp:lastPrinted>
  <dcterms:created xsi:type="dcterms:W3CDTF">2007-02-15T17:59:09Z</dcterms:created>
  <dcterms:modified xsi:type="dcterms:W3CDTF">2014-10-02T12:09:58Z</dcterms:modified>
</cp:coreProperties>
</file>